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35_1111D765.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79" r:id="rId2"/>
    <p:sldId id="291" r:id="rId3"/>
    <p:sldId id="292" r:id="rId4"/>
    <p:sldId id="287" r:id="rId5"/>
    <p:sldId id="293" r:id="rId6"/>
    <p:sldId id="294" r:id="rId7"/>
    <p:sldId id="295" r:id="rId8"/>
    <p:sldId id="296" r:id="rId9"/>
    <p:sldId id="297" r:id="rId10"/>
    <p:sldId id="298" r:id="rId11"/>
    <p:sldId id="300" r:id="rId12"/>
    <p:sldId id="301" r:id="rId13"/>
    <p:sldId id="302" r:id="rId14"/>
    <p:sldId id="299" r:id="rId15"/>
    <p:sldId id="303" r:id="rId16"/>
    <p:sldId id="278" r:id="rId17"/>
    <p:sldId id="305" r:id="rId18"/>
    <p:sldId id="306" r:id="rId19"/>
    <p:sldId id="307" r:id="rId20"/>
    <p:sldId id="316" r:id="rId21"/>
    <p:sldId id="310" r:id="rId22"/>
    <p:sldId id="311" r:id="rId23"/>
    <p:sldId id="312" r:id="rId24"/>
    <p:sldId id="309" r:id="rId25"/>
    <p:sldId id="308" r:id="rId26"/>
    <p:sldId id="313" r:id="rId27"/>
    <p:sldId id="314" r:id="rId28"/>
    <p:sldId id="315" r:id="rId29"/>
    <p:sldId id="317" r:id="rId30"/>
    <p:sldId id="318"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3974AD-5E01-2D19-31E8-250E3A61C5F4}" name="Suhashini gurturthi" initials="Sg" userId="6417949207673af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80" autoAdjust="0"/>
  </p:normalViewPr>
  <p:slideViewPr>
    <p:cSldViewPr>
      <p:cViewPr varScale="1">
        <p:scale>
          <a:sx n="96" d="100"/>
          <a:sy n="96" d="100"/>
        </p:scale>
        <p:origin x="130" y="6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35_1111D765.xml><?xml version="1.0" encoding="utf-8"?>
<p188:cmLst xmlns:a="http://schemas.openxmlformats.org/drawingml/2006/main" xmlns:r="http://schemas.openxmlformats.org/officeDocument/2006/relationships" xmlns:p188="http://schemas.microsoft.com/office/powerpoint/2018/8/main">
  <p188:cm id="{28A5D8A0-28B3-4239-AA50-3C05529F6735}" authorId="{7D3974AD-5E01-2D19-31E8-250E3A61C5F4}" created="2023-07-28T14:10:42.515">
    <ac:deMkLst xmlns:ac="http://schemas.microsoft.com/office/drawing/2013/main/command">
      <pc:docMk xmlns:pc="http://schemas.microsoft.com/office/powerpoint/2013/main/command"/>
      <pc:sldMk xmlns:pc="http://schemas.microsoft.com/office/powerpoint/2013/main/command" cId="286381925" sldId="309"/>
      <ac:picMk id="3" creationId="{DACD7BA5-1FD9-362C-3949-82CF3D36DCDC}"/>
    </ac:deMkLst>
    <p188:replyLst>
      <p188:reply id="{DE719AB8-7261-4031-B216-B90BCF50CB96}" authorId="{7D3974AD-5E01-2D19-31E8-250E3A61C5F4}" created="2023-07-28T14:10:49.312">
        <p188:txBody>
          <a:bodyPr/>
          <a:lstStyle/>
          <a:p>
            <a:r>
              <a:rPr lang="en-IN"/>
              <a:t>FF</a:t>
            </a:r>
          </a:p>
        </p188:txBody>
      </p188:reply>
    </p188:replyLst>
    <p188:txBody>
      <a:bodyPr/>
      <a:lstStyle/>
      <a:p>
        <a:r>
          <a:rPr lang="en-IN"/>
          <a:t>DFFDFDF</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54C6E1-AF92-4FB7-A013-0B520EBC30AE}" type="datetimeFigureOut">
              <a:rPr lang="en-US"/>
              <a:t>7/30/2023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2D9BF-D574-4807-B36C-9E2A025BE826}" type="slidenum">
              <a:rPr/>
              <a:t>‹#›</a:t>
            </a:fld>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10850-0874-4A61-99B4-D613C5E8D9EA}" type="datetimeFigureOut">
              <a:rPr lang="en-US"/>
              <a:t>7/30/2023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1EC53-F507-411E-9ADC-FBCFECE09D3D}" type="slidenum">
              <a:rPr/>
              <a:t>‹#›</a:t>
            </a:fld>
            <a:endParaRPr/>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Isosceles Triangle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62" name="Rectangle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lnSpc>
                <a:spcPct val="90000"/>
              </a:lnSpc>
            </a:pPr>
            <a:endParaRPr sz="3200">
              <a:solidFill>
                <a:schemeClr val="tx2"/>
              </a:solidFill>
            </a:endParaRPr>
          </a:p>
        </p:txBody>
      </p:sp>
      <p:sp>
        <p:nvSpPr>
          <p:cNvPr id="2" name="Title 1"/>
          <p:cNvSpPr>
            <a:spLocks noGrp="1"/>
          </p:cNvSpPr>
          <p:nvPr>
            <p:ph type="ctrTitle"/>
          </p:nvPr>
        </p:nvSpPr>
        <p:spPr>
          <a:xfrm>
            <a:off x="1218883" y="1905002"/>
            <a:ext cx="9751060" cy="2147926"/>
          </a:xfrm>
        </p:spPr>
        <p:txBody>
          <a:bodyPr anchor="ctr">
            <a:normAutofit/>
          </a:bodyPr>
          <a:lstStyle>
            <a:lvl1pPr algn="ctr">
              <a:defRPr sz="4400" cap="all" normalizeH="0" baseline="0"/>
            </a:lvl1pPr>
          </a:lstStyle>
          <a:p>
            <a:r>
              <a:rPr lang="en-US"/>
              <a:t>Click to edit Master title style</a:t>
            </a:r>
            <a:endParaRPr/>
          </a:p>
        </p:txBody>
      </p:sp>
      <p:sp>
        <p:nvSpPr>
          <p:cNvPr id="3" name="Subtitle 2"/>
          <p:cNvSpPr>
            <a:spLocks noGrp="1"/>
          </p:cNvSpPr>
          <p:nvPr>
            <p:ph type="subTitle" idx="1"/>
          </p:nvPr>
        </p:nvSpPr>
        <p:spPr>
          <a:xfrm>
            <a:off x="1218883" y="4140200"/>
            <a:ext cx="9751060" cy="1016000"/>
          </a:xfrm>
        </p:spPr>
        <p:txBody>
          <a:bodyPr>
            <a:normAutofit/>
          </a:bodyPr>
          <a:lstStyle>
            <a:lvl1pPr marL="0" indent="0" algn="ctr">
              <a:spcBef>
                <a:spcPts val="0"/>
              </a:spcBef>
              <a:buNone/>
              <a:defRPr sz="280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21163" y="482600"/>
            <a:ext cx="3961368" cy="1422400"/>
          </a:xfrm>
        </p:spPr>
        <p:txBody>
          <a:bodyPr anchor="b" anchorCtr="0">
            <a:normAutofit/>
          </a:bodyPr>
          <a:lstStyle>
            <a:lvl1pPr algn="l">
              <a:defRPr sz="3200" b="0"/>
            </a:lvl1pPr>
          </a:lstStyle>
          <a:p>
            <a:r>
              <a:rPr lang="en-US"/>
              <a:t>Click to edit Master title style</a:t>
            </a:r>
            <a:endParaRPr/>
          </a:p>
        </p:txBody>
      </p:sp>
      <p:sp>
        <p:nvSpPr>
          <p:cNvPr id="9" name="Rectangle 8" descr="&#10;"/>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10;"/>
          <p:cNvSpPr>
            <a:spLocks noGrp="1"/>
          </p:cNvSpPr>
          <p:nvPr>
            <p:ph type="pic" idx="1"/>
          </p:nvPr>
        </p:nvSpPr>
        <p:spPr>
          <a:xfrm>
            <a:off x="507868" y="482600"/>
            <a:ext cx="6602281" cy="5842001"/>
          </a:xfrm>
          <a:noFill/>
          <a:ln w="9525">
            <a:noFill/>
            <a:miter lim="800000"/>
          </a:ln>
          <a:effectLst/>
        </p:spPr>
        <p:txBody>
          <a:bodyPr>
            <a:normAutofit/>
          </a:bodyPr>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dirty="0"/>
          </a:p>
        </p:txBody>
      </p:sp>
      <p:sp>
        <p:nvSpPr>
          <p:cNvPr id="4" name="Text Placeholder 3"/>
          <p:cNvSpPr>
            <a:spLocks noGrp="1"/>
          </p:cNvSpPr>
          <p:nvPr>
            <p:ph type="body" sz="half" idx="2"/>
          </p:nvPr>
        </p:nvSpPr>
        <p:spPr>
          <a:xfrm>
            <a:off x="7821163" y="2108200"/>
            <a:ext cx="3961368" cy="4267200"/>
          </a:xfrm>
        </p:spPr>
        <p:txBody>
          <a:bodyPr>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669581">
              <a:defRPr baseline="0"/>
            </a:lvl6pPr>
            <a:lvl7pPr marL="2669581">
              <a:defRPr baseline="0"/>
            </a:lvl7pPr>
            <a:lvl8pPr marL="2669581">
              <a:defRPr baseline="0"/>
            </a:lvl8pPr>
            <a:lvl9pPr marL="2669581">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B9B9059-F1D6-41D0-95CF-D21CAA096B3A}" type="datetimeFigureOut">
              <a:rPr lang="en-US"/>
              <a:t>7/30/2023</a:t>
            </a:fld>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40043" y="482599"/>
            <a:ext cx="1843982" cy="579120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914162" y="482599"/>
            <a:ext cx="9040045" cy="5791201"/>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B9B9059-F1D6-41D0-95CF-D21CAA096B3A}" type="datetimeFigureOut">
              <a:rPr lang="en-US"/>
              <a:t>7/30/2023</a:t>
            </a:fld>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B9B9059-F1D6-41D0-95CF-D21CAA096B3A}" type="datetimeFigureOut">
              <a:rPr lang="en-US"/>
              <a:t>7/30/2023</a:t>
            </a:fld>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Isosceles Triangle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18883" y="1524000"/>
            <a:ext cx="9751060" cy="1992597"/>
          </a:xfrm>
        </p:spPr>
        <p:txBody>
          <a:bodyPr anchor="b" anchorCtr="0">
            <a:noAutofit/>
          </a:bodyPr>
          <a:lstStyle>
            <a:lvl1pPr algn="ctr">
              <a:defRPr sz="4400" b="0" cap="all" baseline="0"/>
            </a:lvl1pPr>
          </a:lstStyle>
          <a:p>
            <a:r>
              <a:rPr lang="en-US"/>
              <a:t>Click to edit Master title style</a:t>
            </a:r>
            <a:endParaRPr/>
          </a:p>
        </p:txBody>
      </p:sp>
      <p:sp>
        <p:nvSpPr>
          <p:cNvPr id="3" name="Text Placeholder 2"/>
          <p:cNvSpPr>
            <a:spLocks noGrp="1"/>
          </p:cNvSpPr>
          <p:nvPr>
            <p:ph type="body" idx="1"/>
          </p:nvPr>
        </p:nvSpPr>
        <p:spPr>
          <a:xfrm>
            <a:off x="1218883" y="3632200"/>
            <a:ext cx="9751060" cy="1016000"/>
          </a:xfrm>
        </p:spPr>
        <p:txBody>
          <a:bodyPr anchor="t" anchorCtr="0">
            <a:noAutofit/>
          </a:bodyPr>
          <a:lstStyle>
            <a:lvl1pPr marL="0" indent="0" algn="ctr">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B9B9059-F1D6-41D0-95CF-D21CAA096B3A}" type="datetimeFigureOut">
              <a:rPr lang="en-US"/>
              <a:t>7/30/2023</a:t>
            </a:fld>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914162" y="1803401"/>
            <a:ext cx="4977104" cy="4470400"/>
          </a:xfrm>
        </p:spPr>
        <p:txBody>
          <a:bodyPr>
            <a:normAutofit/>
          </a:bodyPr>
          <a:lstStyle>
            <a:lvl1pPr>
              <a:defRPr sz="2400"/>
            </a:lvl1pPr>
            <a:lvl2pPr>
              <a:defRPr sz="2000"/>
            </a:lvl2pPr>
            <a:lvl3pPr>
              <a:defRPr sz="1800"/>
            </a:lvl3pPr>
            <a:lvl4pPr>
              <a:defRPr sz="1600"/>
            </a:lvl4pPr>
            <a:lvl5pPr>
              <a:defRPr sz="1400"/>
            </a:lvl5pPr>
            <a:lvl6pPr>
              <a:defRPr sz="1400"/>
            </a:lvl6pPr>
            <a:lvl7pPr marL="2669581">
              <a:defRPr sz="1400"/>
            </a:lvl7pPr>
            <a:lvl8pPr marL="2669581">
              <a:defRPr sz="1400"/>
            </a:lvl8pPr>
            <a:lvl9pPr marL="2669581">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97559" y="1803401"/>
            <a:ext cx="4977104" cy="4470400"/>
          </a:xfrm>
        </p:spPr>
        <p:txBody>
          <a:bodyPr>
            <a:normAutofit/>
          </a:bodyPr>
          <a:lstStyle>
            <a:lvl1pPr>
              <a:defRPr sz="2400"/>
            </a:lvl1pPr>
            <a:lvl2pPr>
              <a:defRPr sz="2000"/>
            </a:lvl2pPr>
            <a:lvl3pPr>
              <a:defRPr sz="1800"/>
            </a:lvl3pPr>
            <a:lvl4pPr>
              <a:defRPr sz="1600"/>
            </a:lvl4pPr>
            <a:lvl5pPr>
              <a:defRPr sz="1400"/>
            </a:lvl5pPr>
            <a:lvl6pPr marL="2669581">
              <a:defRPr sz="1400" baseline="0"/>
            </a:lvl6pPr>
            <a:lvl7pPr marL="2669581">
              <a:defRPr sz="1400" baseline="0"/>
            </a:lvl7pPr>
            <a:lvl8pPr marL="2669581">
              <a:defRPr sz="1400" baseline="0"/>
            </a:lvl8pPr>
            <a:lvl9pPr marL="2669581">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B9B9059-F1D6-41D0-95CF-D21CAA096B3A}" type="datetimeFigureOut">
              <a:rPr lang="en-US"/>
              <a:t>7/30/2023</a:t>
            </a:fld>
            <a:endParaRPr/>
          </a:p>
        </p:txBody>
      </p:sp>
      <p:sp>
        <p:nvSpPr>
          <p:cNvPr id="7" name="Slide Number Placeholder 6"/>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914162" y="1803400"/>
            <a:ext cx="4977104" cy="914400"/>
          </a:xfrm>
        </p:spPr>
        <p:txBody>
          <a:bodyPr anchor="ctr">
            <a:noAutofit/>
          </a:bodyPr>
          <a:lstStyle>
            <a:lvl1pPr marL="0" indent="0">
              <a:lnSpc>
                <a:spcPct val="80000"/>
              </a:lnSpc>
              <a:spcBef>
                <a:spcPts val="0"/>
              </a:spcBef>
              <a:buNone/>
              <a:defRPr sz="2800" b="0">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914162" y="2717800"/>
            <a:ext cx="4977104" cy="3556000"/>
          </a:xfrm>
        </p:spPr>
        <p:txBody>
          <a:bodyPr>
            <a:normAutofit/>
          </a:bodyPr>
          <a:lstStyle>
            <a:lvl1pPr>
              <a:defRPr sz="2400"/>
            </a:lvl1pPr>
            <a:lvl2pPr>
              <a:defRPr sz="2000"/>
            </a:lvl2pPr>
            <a:lvl3pPr>
              <a:defRPr sz="1800"/>
            </a:lvl3pPr>
            <a:lvl4pPr>
              <a:defRPr sz="1600"/>
            </a:lvl4pPr>
            <a:lvl5pPr>
              <a:defRPr sz="1400"/>
            </a:lvl5pPr>
            <a:lvl6pPr marL="2669581">
              <a:defRPr sz="1400"/>
            </a:lvl6pPr>
            <a:lvl7pPr marL="2669581">
              <a:defRPr sz="1400"/>
            </a:lvl7pPr>
            <a:lvl8pPr marL="2669581">
              <a:defRPr sz="1400"/>
            </a:lvl8pPr>
            <a:lvl9pPr marL="2669581">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97559" y="1803400"/>
            <a:ext cx="4977104" cy="914400"/>
          </a:xfrm>
        </p:spPr>
        <p:txBody>
          <a:bodyPr anchor="ctr">
            <a:noAutofit/>
          </a:bodyPr>
          <a:lstStyle>
            <a:lvl1pPr marL="0" indent="0">
              <a:lnSpc>
                <a:spcPct val="80000"/>
              </a:lnSpc>
              <a:spcBef>
                <a:spcPts val="0"/>
              </a:spcBef>
              <a:buNone/>
              <a:defRPr sz="2800" b="0">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717800"/>
            <a:ext cx="4977104" cy="3556000"/>
          </a:xfrm>
        </p:spPr>
        <p:txBody>
          <a:bodyPr>
            <a:normAutofit/>
          </a:bodyPr>
          <a:lstStyle>
            <a:lvl1pPr>
              <a:defRPr sz="2400"/>
            </a:lvl1pPr>
            <a:lvl2pPr>
              <a:defRPr sz="2000"/>
            </a:lvl2pPr>
            <a:lvl3pPr>
              <a:defRPr sz="1800"/>
            </a:lvl3pPr>
            <a:lvl4pPr>
              <a:defRPr sz="1600"/>
            </a:lvl4pPr>
            <a:lvl5pPr>
              <a:defRPr sz="1400"/>
            </a:lvl5pPr>
            <a:lvl6pPr marL="2669581">
              <a:defRPr sz="1400"/>
            </a:lvl6pPr>
            <a:lvl7pPr marL="2669581">
              <a:defRPr sz="1400"/>
            </a:lvl7pPr>
            <a:lvl8pPr marL="2669581">
              <a:defRPr sz="1400" baseline="0"/>
            </a:lvl8pPr>
            <a:lvl9pPr marL="2669581">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B9B9059-F1D6-41D0-95CF-D21CAA096B3A}" type="datetimeFigureOut">
              <a:rPr lang="en-US"/>
              <a:t>7/30/2023</a:t>
            </a:fld>
            <a:endParaRPr/>
          </a:p>
        </p:txBody>
      </p:sp>
      <p:sp>
        <p:nvSpPr>
          <p:cNvPr id="9" name="Slide Number Placeholder 8"/>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B9B9059-F1D6-41D0-95CF-D21CAA096B3A}" type="datetimeFigureOut">
              <a:rPr lang="en-US"/>
              <a:t>7/30/2023</a:t>
            </a:fld>
            <a:endParaRPr/>
          </a:p>
        </p:txBody>
      </p:sp>
      <p:sp>
        <p:nvSpPr>
          <p:cNvPr id="5" name="Slide Number Placeholder 4"/>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21163" y="482600"/>
            <a:ext cx="3961368" cy="1422400"/>
          </a:xfrm>
        </p:spPr>
        <p:txBody>
          <a:bodyPr anchor="b">
            <a:noAutofit/>
          </a:bodyPr>
          <a:lstStyle>
            <a:lvl1pPr algn="l">
              <a:defRPr sz="3200" b="0"/>
            </a:lvl1pPr>
          </a:lstStyle>
          <a:p>
            <a:r>
              <a:rPr lang="en-US"/>
              <a:t>Click to edit Master title style</a:t>
            </a:r>
            <a:endParaRPr/>
          </a:p>
        </p:txBody>
      </p:sp>
      <p:sp>
        <p:nvSpPr>
          <p:cNvPr id="20" name="Rectangle 19"/>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Content Placeholder 2"/>
          <p:cNvSpPr>
            <a:spLocks noGrp="1"/>
          </p:cNvSpPr>
          <p:nvPr>
            <p:ph idx="1"/>
          </p:nvPr>
        </p:nvSpPr>
        <p:spPr bwMode="white">
          <a:xfrm>
            <a:off x="507868" y="482600"/>
            <a:ext cx="6602280" cy="5842001"/>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821163" y="2108200"/>
            <a:ext cx="3961368" cy="4267200"/>
          </a:xfrm>
        </p:spPr>
        <p:txBody>
          <a:bodyPr anchor="t" anchorCtr="0">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Isosceles Triangle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6399133" y="1905000"/>
            <a:ext cx="5180251" cy="1727200"/>
          </a:xfrm>
        </p:spPr>
        <p:txBody>
          <a:bodyPr anchor="b" anchorCtr="0">
            <a:normAutofit/>
          </a:bodyPr>
          <a:lstStyle>
            <a:lvl1pPr algn="l">
              <a:defRPr sz="3200" b="0"/>
            </a:lvl1pPr>
          </a:lstStyle>
          <a:p>
            <a:r>
              <a:rPr lang="en-US"/>
              <a:t>Click to edit Master title style</a:t>
            </a:r>
            <a:endParaRPr/>
          </a:p>
        </p:txBody>
      </p:sp>
      <p:sp>
        <p:nvSpPr>
          <p:cNvPr id="9" name="Rectangle 8"/>
          <p:cNvSpPr/>
          <p:nvPr/>
        </p:nvSpPr>
        <p:spPr>
          <a:xfrm>
            <a:off x="0"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10;"/>
          <p:cNvSpPr>
            <a:spLocks noGrp="1"/>
          </p:cNvSpPr>
          <p:nvPr>
            <p:ph type="pic" idx="1"/>
          </p:nvPr>
        </p:nvSpPr>
        <p:spPr>
          <a:xfrm>
            <a:off x="507869" y="482601"/>
            <a:ext cx="5077859" cy="5862706"/>
          </a:xfrm>
          <a:noFill/>
          <a:ln w="9525">
            <a:noFill/>
            <a:miter lim="800000"/>
          </a:ln>
          <a:effectLst/>
        </p:spPr>
        <p:txBody>
          <a:bodyPr>
            <a:normAutofit/>
          </a:bodyPr>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6399133" y="3733800"/>
            <a:ext cx="5180251" cy="1727200"/>
          </a:xfrm>
        </p:spPr>
        <p:txBody>
          <a:bodyPr>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162" y="482600"/>
            <a:ext cx="10360501" cy="1219200"/>
          </a:xfrm>
          <a:prstGeom prst="rect">
            <a:avLst/>
          </a:prstGeom>
          <a:effectLst/>
        </p:spPr>
        <p:txBody>
          <a:bodyPr vert="horz" lIns="121899" tIns="60949" rIns="121899" bIns="60949" rtlCol="0" anchor="b" anchorCtr="0">
            <a:normAutofit/>
          </a:bodyPr>
          <a:lstStyle/>
          <a:p>
            <a:r>
              <a:rPr lang="en-US"/>
              <a:t>Click to edit Master title style</a:t>
            </a:r>
            <a:endParaRPr/>
          </a:p>
        </p:txBody>
      </p:sp>
      <p:sp>
        <p:nvSpPr>
          <p:cNvPr id="3" name="Text Placeholder 2"/>
          <p:cNvSpPr>
            <a:spLocks noGrp="1"/>
          </p:cNvSpPr>
          <p:nvPr>
            <p:ph type="body" idx="1"/>
          </p:nvPr>
        </p:nvSpPr>
        <p:spPr>
          <a:xfrm>
            <a:off x="914162" y="1803401"/>
            <a:ext cx="10360501"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914162" y="6375400"/>
            <a:ext cx="7414869" cy="195072"/>
          </a:xfrm>
          <a:prstGeom prst="rect">
            <a:avLst/>
          </a:prstGeom>
        </p:spPr>
        <p:txBody>
          <a:bodyPr vert="horz" lIns="121899" tIns="60949" rIns="121899" bIns="60949"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735324" y="6375400"/>
            <a:ext cx="1422030" cy="195072"/>
          </a:xfrm>
          <a:prstGeom prst="rect">
            <a:avLst/>
          </a:prstGeom>
        </p:spPr>
        <p:txBody>
          <a:bodyPr vert="horz" lIns="121899" tIns="60949" rIns="121899" bIns="60949" rtlCol="0" anchor="ctr"/>
          <a:lstStyle>
            <a:lvl1pPr algn="r">
              <a:defRPr sz="1100">
                <a:solidFill>
                  <a:schemeClr val="tx1"/>
                </a:solidFill>
              </a:defRPr>
            </a:lvl1pPr>
          </a:lstStyle>
          <a:p>
            <a:fld id="{3B9B9059-F1D6-41D0-95CF-D21CAA096B3A}" type="datetimeFigureOut">
              <a:rPr lang="en-US"/>
              <a:pPr/>
              <a:t>7/30/2023</a:t>
            </a:fld>
            <a:endParaRPr/>
          </a:p>
        </p:txBody>
      </p:sp>
      <p:sp>
        <p:nvSpPr>
          <p:cNvPr id="6" name="Slide Number Placeholder 5"/>
          <p:cNvSpPr>
            <a:spLocks noGrp="1"/>
          </p:cNvSpPr>
          <p:nvPr>
            <p:ph type="sldNum" sz="quarter" idx="4"/>
          </p:nvPr>
        </p:nvSpPr>
        <p:spPr>
          <a:xfrm>
            <a:off x="10441760" y="6375400"/>
            <a:ext cx="832903" cy="195072"/>
          </a:xfrm>
          <a:prstGeom prst="rect">
            <a:avLst/>
          </a:prstGeom>
        </p:spPr>
        <p:txBody>
          <a:bodyPr vert="horz" lIns="121899" tIns="60949" rIns="121899" bIns="60949" rtlCol="0" anchor="ctr"/>
          <a:lstStyle>
            <a:lvl1pPr algn="r">
              <a:defRPr sz="1100">
                <a:solidFill>
                  <a:schemeClr val="tx1"/>
                </a:solidFill>
              </a:defRPr>
            </a:lvl1pPr>
          </a:lstStyle>
          <a:p>
            <a:fld id="{E5FD5434-F838-4DD4-A17B-1CB1A1850DF4}" type="slidenum">
              <a:rPr/>
              <a:pPr/>
              <a:t>‹#›</a:t>
            </a:fld>
            <a:endParaRPr/>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0000"/>
        </a:lnSpc>
        <a:spcBef>
          <a:spcPct val="0"/>
        </a:spcBef>
        <a:buNone/>
        <a:defRPr sz="3600" kern="1200" cap="all" baseline="0">
          <a:solidFill>
            <a:schemeClr val="tx1"/>
          </a:solidFill>
          <a:effectLst/>
          <a:latin typeface="+mj-lt"/>
          <a:ea typeface="+mj-ea"/>
          <a:cs typeface="+mj-cs"/>
        </a:defRPr>
      </a:lvl1pPr>
    </p:titleStyle>
    <p:body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microsoft.com/office/2018/10/relationships/comments" Target="../comments/modernComment_135_1111D765.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4000" dirty="0"/>
              <a:t>Comprehensive digital marketing project work</a:t>
            </a:r>
          </a:p>
        </p:txBody>
      </p:sp>
      <p:sp>
        <p:nvSpPr>
          <p:cNvPr id="2" name="Subtitle 1"/>
          <p:cNvSpPr>
            <a:spLocks noGrp="1"/>
          </p:cNvSpPr>
          <p:nvPr>
            <p:ph type="subTitle" idx="1"/>
          </p:nvPr>
        </p:nvSpPr>
        <p:spPr/>
        <p:txBody>
          <a:bodyPr>
            <a:normAutofit/>
          </a:bodyPr>
          <a:lstStyle/>
          <a:p>
            <a:r>
              <a:rPr lang="en-US" sz="4800" dirty="0"/>
              <a:t>FLYING MACHINE</a:t>
            </a:r>
          </a:p>
        </p:txBody>
      </p:sp>
    </p:spTree>
    <p:extLst>
      <p:ext uri="{BB962C8B-B14F-4D97-AF65-F5344CB8AC3E}">
        <p14:creationId xmlns:p14="http://schemas.microsoft.com/office/powerpoint/2010/main" val="10828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0162C-2681-28FE-AB2C-E7DC7837A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2060848"/>
            <a:ext cx="2286000" cy="1666875"/>
          </a:xfrm>
          <a:prstGeom prst="rect">
            <a:avLst/>
          </a:prstGeom>
        </p:spPr>
      </p:pic>
      <p:sp>
        <p:nvSpPr>
          <p:cNvPr id="5" name="TextBox 4">
            <a:extLst>
              <a:ext uri="{FF2B5EF4-FFF2-40B4-BE49-F238E27FC236}">
                <a16:creationId xmlns:a16="http://schemas.microsoft.com/office/drawing/2014/main" id="{27E2B64F-AA6B-072D-112B-1318F5E84C9B}"/>
              </a:ext>
            </a:extLst>
          </p:cNvPr>
          <p:cNvSpPr txBox="1"/>
          <p:nvPr/>
        </p:nvSpPr>
        <p:spPr>
          <a:xfrm>
            <a:off x="3047338" y="370532"/>
            <a:ext cx="6094674" cy="6370975"/>
          </a:xfrm>
          <a:prstGeom prst="rect">
            <a:avLst/>
          </a:prstGeom>
          <a:noFill/>
        </p:spPr>
        <p:txBody>
          <a:bodyPr wrap="square">
            <a:spAutoFit/>
          </a:bodyPr>
          <a:lstStyle/>
          <a:p>
            <a:r>
              <a:rPr lang="en-IN" dirty="0"/>
              <a:t>Lee- (Vote - 11.54%)- The company was formed in 1889 by Henry David Lee as the Lee Mercantile Company at Salina, Kansas producing dungarees and jackets. The growth of Lee was prompted by the introduction of the Union-All work jumpsuit in 1913 and their first overall in 1920. Later in the 1920s Lee introduced a zipper fly and continued to expand. Around this time, the first children’s overall line was sold. In 1928 H.D. Lee, founder and president of The H.D. Lee Mercantile Company, died of complications following a heart attack. During the 1930s and 1940s the company became the leading manufacturer of work clothes in the US.</a:t>
            </a:r>
          </a:p>
          <a:p>
            <a:r>
              <a:rPr lang="en-IN" dirty="0"/>
              <a:t>WEBSITE: </a:t>
            </a:r>
            <a:r>
              <a:rPr lang="en-IN" dirty="0">
                <a:solidFill>
                  <a:srgbClr val="FFC000"/>
                </a:solidFill>
              </a:rPr>
              <a:t>https://www.lee.in/</a:t>
            </a:r>
          </a:p>
        </p:txBody>
      </p:sp>
    </p:spTree>
    <p:extLst>
      <p:ext uri="{BB962C8B-B14F-4D97-AF65-F5344CB8AC3E}">
        <p14:creationId xmlns:p14="http://schemas.microsoft.com/office/powerpoint/2010/main" val="103256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9F3E-7677-ABBC-C455-2059F6355E72}"/>
              </a:ext>
            </a:extLst>
          </p:cNvPr>
          <p:cNvSpPr>
            <a:spLocks noGrp="1"/>
          </p:cNvSpPr>
          <p:nvPr>
            <p:ph type="title"/>
          </p:nvPr>
        </p:nvSpPr>
        <p:spPr/>
        <p:txBody>
          <a:bodyPr/>
          <a:lstStyle/>
          <a:p>
            <a:r>
              <a:rPr lang="en-US" u="sng" dirty="0">
                <a:solidFill>
                  <a:schemeClr val="bg2">
                    <a:lumMod val="20000"/>
                    <a:lumOff val="80000"/>
                  </a:schemeClr>
                </a:solidFill>
              </a:rPr>
              <a:t>BUYERS PERSONA</a:t>
            </a:r>
            <a:r>
              <a:rPr lang="en-US" dirty="0"/>
              <a:t>:</a:t>
            </a:r>
            <a:endParaRPr lang="en-IN" dirty="0"/>
          </a:p>
        </p:txBody>
      </p:sp>
      <p:sp>
        <p:nvSpPr>
          <p:cNvPr id="3" name="Content Placeholder 2">
            <a:extLst>
              <a:ext uri="{FF2B5EF4-FFF2-40B4-BE49-F238E27FC236}">
                <a16:creationId xmlns:a16="http://schemas.microsoft.com/office/drawing/2014/main" id="{4E793CBA-1363-B4EC-77DC-49C58C112B27}"/>
              </a:ext>
            </a:extLst>
          </p:cNvPr>
          <p:cNvSpPr>
            <a:spLocks noGrp="1"/>
          </p:cNvSpPr>
          <p:nvPr>
            <p:ph idx="1"/>
          </p:nvPr>
        </p:nvSpPr>
        <p:spPr/>
        <p:txBody>
          <a:bodyPr/>
          <a:lstStyle/>
          <a:p>
            <a:r>
              <a:rPr lang="en-US" dirty="0"/>
              <a:t>Buyers persona is a profile that represents a subgroup of target audience .</a:t>
            </a:r>
          </a:p>
          <a:p>
            <a:r>
              <a:rPr lang="en-US" dirty="0"/>
              <a:t>User persona are based on real life data and reflect  the wants and needs of the audience or users.</a:t>
            </a:r>
          </a:p>
          <a:p>
            <a:r>
              <a:rPr lang="en-US" dirty="0"/>
              <a:t>We have collected the user persona of a person who is working in IT sector and by this we understood what are the improvements to do for the organization.</a:t>
            </a:r>
            <a:endParaRPr lang="en-IN" dirty="0"/>
          </a:p>
        </p:txBody>
      </p:sp>
    </p:spTree>
    <p:extLst>
      <p:ext uri="{BB962C8B-B14F-4D97-AF65-F5344CB8AC3E}">
        <p14:creationId xmlns:p14="http://schemas.microsoft.com/office/powerpoint/2010/main" val="187074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474F4-E4F2-1F09-27A2-C2087F3AD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50" y="254995"/>
            <a:ext cx="10447925" cy="6348010"/>
          </a:xfrm>
          <a:prstGeom prst="rect">
            <a:avLst/>
          </a:prstGeom>
        </p:spPr>
      </p:pic>
    </p:spTree>
    <p:extLst>
      <p:ext uri="{BB962C8B-B14F-4D97-AF65-F5344CB8AC3E}">
        <p14:creationId xmlns:p14="http://schemas.microsoft.com/office/powerpoint/2010/main" val="6935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476D-56E2-9BF6-9BFB-D6D2218E21FE}"/>
              </a:ext>
            </a:extLst>
          </p:cNvPr>
          <p:cNvSpPr>
            <a:spLocks noGrp="1"/>
          </p:cNvSpPr>
          <p:nvPr>
            <p:ph type="ctrTitle"/>
          </p:nvPr>
        </p:nvSpPr>
        <p:spPr/>
        <p:txBody>
          <a:bodyPr/>
          <a:lstStyle/>
          <a:p>
            <a:r>
              <a:rPr lang="en-US" dirty="0"/>
              <a:t>PART 2:</a:t>
            </a:r>
            <a:br>
              <a:rPr lang="en-US" dirty="0"/>
            </a:br>
            <a:r>
              <a:rPr lang="en-US" dirty="0"/>
              <a:t>SEO &amp; KEYWORD RESEARCH</a:t>
            </a:r>
            <a:endParaRPr lang="en-IN" dirty="0"/>
          </a:p>
        </p:txBody>
      </p:sp>
      <p:sp>
        <p:nvSpPr>
          <p:cNvPr id="3" name="Subtitle 2">
            <a:extLst>
              <a:ext uri="{FF2B5EF4-FFF2-40B4-BE49-F238E27FC236}">
                <a16:creationId xmlns:a16="http://schemas.microsoft.com/office/drawing/2014/main" id="{B6445B6E-0274-CBB4-EAD9-8F6F2F82931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0407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2F3CF4-DE69-5E08-EDC9-C7BDF013C708}"/>
              </a:ext>
            </a:extLst>
          </p:cNvPr>
          <p:cNvSpPr txBox="1"/>
          <p:nvPr/>
        </p:nvSpPr>
        <p:spPr>
          <a:xfrm>
            <a:off x="693812" y="548680"/>
            <a:ext cx="4536504" cy="701731"/>
          </a:xfrm>
          <a:prstGeom prst="rect">
            <a:avLst/>
          </a:prstGeom>
          <a:noFill/>
        </p:spPr>
        <p:txBody>
          <a:bodyPr wrap="square" rtlCol="0">
            <a:spAutoFit/>
          </a:bodyPr>
          <a:lstStyle/>
          <a:p>
            <a:pPr>
              <a:lnSpc>
                <a:spcPct val="90000"/>
              </a:lnSpc>
            </a:pPr>
            <a:r>
              <a:rPr lang="en-US" sz="4400" u="sng" dirty="0"/>
              <a:t>SEO AUDIT:</a:t>
            </a:r>
            <a:endParaRPr lang="en-IN" sz="4400" u="sng" dirty="0"/>
          </a:p>
        </p:txBody>
      </p:sp>
      <p:sp>
        <p:nvSpPr>
          <p:cNvPr id="5" name="TextBox 4">
            <a:extLst>
              <a:ext uri="{FF2B5EF4-FFF2-40B4-BE49-F238E27FC236}">
                <a16:creationId xmlns:a16="http://schemas.microsoft.com/office/drawing/2014/main" id="{11CF6645-60B8-7453-D106-F4FEBBAAE87A}"/>
              </a:ext>
            </a:extLst>
          </p:cNvPr>
          <p:cNvSpPr txBox="1"/>
          <p:nvPr/>
        </p:nvSpPr>
        <p:spPr>
          <a:xfrm>
            <a:off x="765820" y="1628800"/>
            <a:ext cx="6984776" cy="4893647"/>
          </a:xfrm>
          <a:prstGeom prst="rect">
            <a:avLst/>
          </a:prstGeom>
          <a:noFill/>
        </p:spPr>
        <p:txBody>
          <a:bodyPr wrap="square">
            <a:spAutoFit/>
          </a:bodyPr>
          <a:lstStyle/>
          <a:p>
            <a:r>
              <a:rPr lang="en-IN" dirty="0"/>
              <a:t>An SEO audit is the process of evaluating how well your website is optimized for search engines.</a:t>
            </a:r>
          </a:p>
          <a:p>
            <a:endParaRPr lang="en-IN" dirty="0"/>
          </a:p>
          <a:p>
            <a:r>
              <a:rPr lang="en-IN" dirty="0"/>
              <a:t> It identifies errors that can prevent your site from ranking well and opportunities that can help you rank better.</a:t>
            </a:r>
          </a:p>
          <a:p>
            <a:endParaRPr lang="en-IN" dirty="0"/>
          </a:p>
          <a:p>
            <a:r>
              <a:rPr lang="en-IN" dirty="0"/>
              <a:t>An SEO audit usually covers areas </a:t>
            </a:r>
            <a:r>
              <a:rPr lang="en-IN" dirty="0" err="1"/>
              <a:t>like:Indexing</a:t>
            </a:r>
            <a:r>
              <a:rPr lang="en-IN" dirty="0"/>
              <a:t> and crawlability User experience  Site architecture Competitor bench marking Keyword research On-page SEO Backlink profile.</a:t>
            </a:r>
          </a:p>
          <a:p>
            <a:endParaRPr lang="en-IN" dirty="0"/>
          </a:p>
          <a:p>
            <a:r>
              <a:rPr lang="en-IN" dirty="0"/>
              <a:t>Website: </a:t>
            </a:r>
            <a:r>
              <a:rPr lang="en-IN" dirty="0">
                <a:solidFill>
                  <a:srgbClr val="FFFF00"/>
                </a:solidFill>
              </a:rPr>
              <a:t>https://flyingmachine.nnnow.com/</a:t>
            </a:r>
          </a:p>
        </p:txBody>
      </p:sp>
    </p:spTree>
    <p:extLst>
      <p:ext uri="{BB962C8B-B14F-4D97-AF65-F5344CB8AC3E}">
        <p14:creationId xmlns:p14="http://schemas.microsoft.com/office/powerpoint/2010/main" val="227124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72D-9BFE-A7FC-843A-A18F08026B1D}"/>
              </a:ext>
            </a:extLst>
          </p:cNvPr>
          <p:cNvSpPr>
            <a:spLocks noGrp="1"/>
          </p:cNvSpPr>
          <p:nvPr>
            <p:ph type="title"/>
          </p:nvPr>
        </p:nvSpPr>
        <p:spPr/>
        <p:txBody>
          <a:bodyPr/>
          <a:lstStyle/>
          <a:p>
            <a:r>
              <a:rPr lang="en-US" u="sng" dirty="0">
                <a:solidFill>
                  <a:schemeClr val="tx2">
                    <a:lumMod val="20000"/>
                    <a:lumOff val="80000"/>
                  </a:schemeClr>
                </a:solidFill>
              </a:rPr>
              <a:t>KEYWORD RESEARCH</a:t>
            </a:r>
            <a:r>
              <a:rPr lang="en-US" dirty="0">
                <a:solidFill>
                  <a:schemeClr val="accent5">
                    <a:lumMod val="75000"/>
                  </a:schemeClr>
                </a:solidFill>
              </a:rPr>
              <a:t>:</a:t>
            </a:r>
            <a:endParaRPr lang="en-IN" dirty="0">
              <a:solidFill>
                <a:schemeClr val="accent5">
                  <a:lumMod val="75000"/>
                </a:schemeClr>
              </a:solidFill>
            </a:endParaRPr>
          </a:p>
        </p:txBody>
      </p:sp>
      <p:sp>
        <p:nvSpPr>
          <p:cNvPr id="3" name="Content Placeholder 2">
            <a:extLst>
              <a:ext uri="{FF2B5EF4-FFF2-40B4-BE49-F238E27FC236}">
                <a16:creationId xmlns:a16="http://schemas.microsoft.com/office/drawing/2014/main" id="{649C8AA9-B639-9105-BC08-1AF0A06248A2}"/>
              </a:ext>
            </a:extLst>
          </p:cNvPr>
          <p:cNvSpPr>
            <a:spLocks noGrp="1"/>
          </p:cNvSpPr>
          <p:nvPr>
            <p:ph idx="1"/>
          </p:nvPr>
        </p:nvSpPr>
        <p:spPr/>
        <p:txBody>
          <a:bodyPr>
            <a:normAutofit fontScale="85000" lnSpcReduction="20000"/>
          </a:bodyPr>
          <a:lstStyle/>
          <a:p>
            <a:r>
              <a:rPr lang="en-US" dirty="0"/>
              <a:t>The Keyword of Flying Machine looks at the key internal factors of its business which gives it competitive advantage in the market and strengthens its position .A list of strengths is mostly the starting point in a “SWOT” analysis. Below are the Strengths in the SWOT Analysis of Flying Machine :</a:t>
            </a:r>
          </a:p>
          <a:p>
            <a:r>
              <a:rPr lang="en-US" dirty="0"/>
              <a:t>1. Brand has tied up with Italian designers to get an Italian touch to Indian clothing.</a:t>
            </a:r>
          </a:p>
          <a:p>
            <a:r>
              <a:rPr lang="en-US" dirty="0"/>
              <a:t>2. Owns over 100 stores in India and is present in five countries abroad.</a:t>
            </a:r>
          </a:p>
          <a:p>
            <a:r>
              <a:rPr lang="en-US" dirty="0"/>
              <a:t>3. Belongs to the prestigious Arvind mills group which extends their brand image.</a:t>
            </a:r>
          </a:p>
          <a:p>
            <a:r>
              <a:rPr lang="en-US" dirty="0"/>
              <a:t>4. Good advertising and brand building through ad campaigns.</a:t>
            </a:r>
          </a:p>
          <a:p>
            <a:r>
              <a:rPr lang="en-US" dirty="0"/>
              <a:t>5. Good perception of the brand as a high quality yet affordable product.</a:t>
            </a:r>
            <a:endParaRPr lang="en-IN" dirty="0"/>
          </a:p>
        </p:txBody>
      </p:sp>
    </p:spTree>
    <p:extLst>
      <p:ext uri="{BB962C8B-B14F-4D97-AF65-F5344CB8AC3E}">
        <p14:creationId xmlns:p14="http://schemas.microsoft.com/office/powerpoint/2010/main" val="14250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B4426C-E728-16D3-BC45-15A2B4FAD06E}"/>
              </a:ext>
            </a:extLst>
          </p:cNvPr>
          <p:cNvSpPr txBox="1"/>
          <p:nvPr/>
        </p:nvSpPr>
        <p:spPr>
          <a:xfrm>
            <a:off x="1341884" y="2420888"/>
            <a:ext cx="9145016" cy="646331"/>
          </a:xfrm>
          <a:prstGeom prst="rect">
            <a:avLst/>
          </a:prstGeom>
          <a:noFill/>
        </p:spPr>
        <p:txBody>
          <a:bodyPr wrap="square" rtlCol="0">
            <a:spAutoFit/>
          </a:bodyPr>
          <a:lstStyle/>
          <a:p>
            <a:pPr>
              <a:lnSpc>
                <a:spcPct val="90000"/>
              </a:lnSpc>
            </a:pPr>
            <a:r>
              <a:rPr lang="en-US" sz="4000" dirty="0"/>
              <a:t>Content Creating Ideas and Strategies</a:t>
            </a:r>
            <a:endParaRPr lang="en-IN" sz="4000" dirty="0"/>
          </a:p>
        </p:txBody>
      </p:sp>
      <p:sp>
        <p:nvSpPr>
          <p:cNvPr id="4" name="TextBox 3">
            <a:extLst>
              <a:ext uri="{FF2B5EF4-FFF2-40B4-BE49-F238E27FC236}">
                <a16:creationId xmlns:a16="http://schemas.microsoft.com/office/drawing/2014/main" id="{263D3F05-EBB0-49CB-ED2D-710A08296679}"/>
              </a:ext>
            </a:extLst>
          </p:cNvPr>
          <p:cNvSpPr txBox="1"/>
          <p:nvPr/>
        </p:nvSpPr>
        <p:spPr>
          <a:xfrm>
            <a:off x="4726260" y="3517616"/>
            <a:ext cx="3024336" cy="701731"/>
          </a:xfrm>
          <a:prstGeom prst="rect">
            <a:avLst/>
          </a:prstGeom>
          <a:noFill/>
        </p:spPr>
        <p:txBody>
          <a:bodyPr wrap="square" rtlCol="0">
            <a:spAutoFit/>
          </a:bodyPr>
          <a:lstStyle/>
          <a:p>
            <a:pPr>
              <a:lnSpc>
                <a:spcPct val="90000"/>
              </a:lnSpc>
            </a:pPr>
            <a:r>
              <a:rPr lang="en-US" sz="4400" dirty="0"/>
              <a:t>PART 3</a:t>
            </a:r>
            <a:endParaRPr lang="en-IN" sz="4400" dirty="0"/>
          </a:p>
        </p:txBody>
      </p:sp>
    </p:spTree>
    <p:extLst>
      <p:ext uri="{BB962C8B-B14F-4D97-AF65-F5344CB8AC3E}">
        <p14:creationId xmlns:p14="http://schemas.microsoft.com/office/powerpoint/2010/main" val="133690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E438D-B7F1-F307-D44A-53E2C4B3F065}"/>
              </a:ext>
            </a:extLst>
          </p:cNvPr>
          <p:cNvPicPr>
            <a:picLocks noChangeAspect="1"/>
          </p:cNvPicPr>
          <p:nvPr/>
        </p:nvPicPr>
        <p:blipFill rotWithShape="1">
          <a:blip r:embed="rId2">
            <a:extLst>
              <a:ext uri="{28A0092B-C50C-407E-A947-70E740481C1C}">
                <a14:useLocalDpi xmlns:a14="http://schemas.microsoft.com/office/drawing/2010/main" val="0"/>
              </a:ext>
            </a:extLst>
          </a:blip>
          <a:srcRect r="16917"/>
          <a:stretch/>
        </p:blipFill>
        <p:spPr>
          <a:xfrm>
            <a:off x="837828" y="5121"/>
            <a:ext cx="10126860" cy="6852879"/>
          </a:xfrm>
          <a:prstGeom prst="rect">
            <a:avLst/>
          </a:prstGeom>
        </p:spPr>
      </p:pic>
      <p:sp>
        <p:nvSpPr>
          <p:cNvPr id="6" name="TextBox 5">
            <a:extLst>
              <a:ext uri="{FF2B5EF4-FFF2-40B4-BE49-F238E27FC236}">
                <a16:creationId xmlns:a16="http://schemas.microsoft.com/office/drawing/2014/main" id="{692753BA-A815-CF2B-42C0-7AC5686A53AA}"/>
              </a:ext>
            </a:extLst>
          </p:cNvPr>
          <p:cNvSpPr txBox="1"/>
          <p:nvPr/>
        </p:nvSpPr>
        <p:spPr>
          <a:xfrm>
            <a:off x="9550796" y="692696"/>
            <a:ext cx="1629916" cy="590931"/>
          </a:xfrm>
          <a:prstGeom prst="rect">
            <a:avLst/>
          </a:prstGeom>
          <a:noFill/>
        </p:spPr>
        <p:txBody>
          <a:bodyPr wrap="square" rtlCol="0">
            <a:spAutoFit/>
          </a:bodyPr>
          <a:lstStyle/>
          <a:p>
            <a:pPr>
              <a:lnSpc>
                <a:spcPct val="90000"/>
              </a:lnSpc>
            </a:pPr>
            <a:r>
              <a:rPr lang="en-US" sz="3600" dirty="0">
                <a:solidFill>
                  <a:schemeClr val="bg2"/>
                </a:solidFill>
              </a:rPr>
              <a:t>2023</a:t>
            </a:r>
            <a:endParaRPr lang="en-IN" sz="3600" dirty="0">
              <a:solidFill>
                <a:schemeClr val="bg2"/>
              </a:solidFill>
            </a:endParaRPr>
          </a:p>
        </p:txBody>
      </p:sp>
    </p:spTree>
    <p:extLst>
      <p:ext uri="{BB962C8B-B14F-4D97-AF65-F5344CB8AC3E}">
        <p14:creationId xmlns:p14="http://schemas.microsoft.com/office/powerpoint/2010/main" val="50362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58504F-6489-3478-5CBE-FE15BE8FB363}"/>
              </a:ext>
            </a:extLst>
          </p:cNvPr>
          <p:cNvSpPr txBox="1"/>
          <p:nvPr/>
        </p:nvSpPr>
        <p:spPr>
          <a:xfrm>
            <a:off x="2349996" y="188640"/>
            <a:ext cx="6094674" cy="6247864"/>
          </a:xfrm>
          <a:prstGeom prst="rect">
            <a:avLst/>
          </a:prstGeom>
          <a:noFill/>
        </p:spPr>
        <p:txBody>
          <a:bodyPr wrap="square">
            <a:spAutoFit/>
          </a:bodyPr>
          <a:lstStyle/>
          <a:p>
            <a:pPr marL="457200" indent="-457200">
              <a:buFont typeface="Wingdings" panose="05000000000000000000" pitchFamily="2" charset="2"/>
              <a:buChar char="Ø"/>
            </a:pPr>
            <a:r>
              <a:rPr lang="en-IN" sz="2500" dirty="0"/>
              <a:t>As shown in the calendar we have reached our intent.</a:t>
            </a:r>
          </a:p>
          <a:p>
            <a:pPr marL="457200" indent="-457200">
              <a:buFont typeface="Wingdings" panose="05000000000000000000" pitchFamily="2" charset="2"/>
              <a:buChar char="Ø"/>
            </a:pPr>
            <a:r>
              <a:rPr lang="en-IN" sz="2500" dirty="0"/>
              <a:t>As the part of the content we have prepared few posters and also advertising videos.</a:t>
            </a:r>
          </a:p>
          <a:p>
            <a:pPr marL="457200" indent="-457200">
              <a:buFont typeface="Wingdings" panose="05000000000000000000" pitchFamily="2" charset="2"/>
              <a:buChar char="Ø"/>
            </a:pPr>
            <a:r>
              <a:rPr lang="en-IN" sz="2500" dirty="0"/>
              <a:t>Attracting the people towards the fashion totally depends on the  way we showed about that particular brand.</a:t>
            </a:r>
          </a:p>
          <a:p>
            <a:pPr marL="457200" indent="-457200">
              <a:buFont typeface="Wingdings" panose="05000000000000000000" pitchFamily="2" charset="2"/>
              <a:buChar char="Ø"/>
            </a:pPr>
            <a:r>
              <a:rPr lang="en-IN" sz="2500" dirty="0"/>
              <a:t>Its been a  challenge to our team to get thoughts regarding content.</a:t>
            </a:r>
          </a:p>
          <a:p>
            <a:pPr marL="457200" indent="-457200">
              <a:buFont typeface="Wingdings" panose="05000000000000000000" pitchFamily="2" charset="2"/>
              <a:buChar char="Ø"/>
            </a:pPr>
            <a:r>
              <a:rPr lang="en-IN" sz="2500" dirty="0"/>
              <a:t>We have explored the different  websites for the information about their customers and we heard  the reviews of the customer of the flying machine brand.</a:t>
            </a:r>
          </a:p>
          <a:p>
            <a:pPr marL="457200" indent="-457200">
              <a:buFont typeface="Wingdings" panose="05000000000000000000" pitchFamily="2" charset="2"/>
              <a:buChar char="Ø"/>
            </a:pPr>
            <a:endParaRPr lang="en-IN" sz="2500" dirty="0"/>
          </a:p>
        </p:txBody>
      </p:sp>
    </p:spTree>
    <p:extLst>
      <p:ext uri="{BB962C8B-B14F-4D97-AF65-F5344CB8AC3E}">
        <p14:creationId xmlns:p14="http://schemas.microsoft.com/office/powerpoint/2010/main" val="80220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A247-BC74-98F0-A150-47F936F73E78}"/>
              </a:ext>
            </a:extLst>
          </p:cNvPr>
          <p:cNvSpPr>
            <a:spLocks noGrp="1"/>
          </p:cNvSpPr>
          <p:nvPr>
            <p:ph type="ctrTitle"/>
          </p:nvPr>
        </p:nvSpPr>
        <p:spPr>
          <a:xfrm>
            <a:off x="1218882" y="2047045"/>
            <a:ext cx="9988097" cy="2316086"/>
          </a:xfrm>
        </p:spPr>
        <p:txBody>
          <a:bodyPr>
            <a:normAutofit/>
          </a:bodyPr>
          <a:lstStyle/>
          <a:p>
            <a:r>
              <a:rPr lang="en-US" sz="2700" b="1" dirty="0"/>
              <a:t>Part 4: Content Creation and Curation (Post creations, Designs/Video Editing, Ad Campaigns over Social Media and Email Ideation and </a:t>
            </a:r>
            <a:r>
              <a:rPr lang="en-US" sz="2700" b="1" dirty="0" err="1"/>
              <a:t>CreatioN</a:t>
            </a:r>
            <a:r>
              <a:rPr lang="en-US" sz="2700" b="1" dirty="0"/>
              <a:t>)</a:t>
            </a:r>
            <a:br>
              <a:rPr lang="en-US" dirty="0"/>
            </a:br>
            <a:endParaRPr lang="en-IN" dirty="0"/>
          </a:p>
        </p:txBody>
      </p:sp>
      <p:sp>
        <p:nvSpPr>
          <p:cNvPr id="3" name="Subtitle 2">
            <a:extLst>
              <a:ext uri="{FF2B5EF4-FFF2-40B4-BE49-F238E27FC236}">
                <a16:creationId xmlns:a16="http://schemas.microsoft.com/office/drawing/2014/main" id="{A81D59C7-7981-E287-CB15-8218DFB2423A}"/>
              </a:ext>
            </a:extLst>
          </p:cNvPr>
          <p:cNvSpPr>
            <a:spLocks noGrp="1"/>
          </p:cNvSpPr>
          <p:nvPr>
            <p:ph type="subTitle" idx="1"/>
          </p:nvPr>
        </p:nvSpPr>
        <p:spPr/>
        <p:txBody>
          <a:bodyPr>
            <a:normAutofit/>
          </a:bodyPr>
          <a:lstStyle/>
          <a:p>
            <a:r>
              <a:rPr lang="en-US" sz="5400" dirty="0"/>
              <a:t>PART 4</a:t>
            </a:r>
            <a:endParaRPr lang="en-IN" sz="5400" dirty="0"/>
          </a:p>
        </p:txBody>
      </p:sp>
    </p:spTree>
    <p:extLst>
      <p:ext uri="{BB962C8B-B14F-4D97-AF65-F5344CB8AC3E}">
        <p14:creationId xmlns:p14="http://schemas.microsoft.com/office/powerpoint/2010/main" val="155693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284E4-7344-EEA8-F6C6-8334DFA7EBA4}"/>
              </a:ext>
            </a:extLst>
          </p:cNvPr>
          <p:cNvSpPr>
            <a:spLocks noGrp="1"/>
          </p:cNvSpPr>
          <p:nvPr>
            <p:ph type="ctrTitle"/>
          </p:nvPr>
        </p:nvSpPr>
        <p:spPr/>
        <p:txBody>
          <a:bodyPr/>
          <a:lstStyle/>
          <a:p>
            <a:r>
              <a:rPr lang="en-US" dirty="0"/>
              <a:t>Part 1:</a:t>
            </a:r>
            <a:br>
              <a:rPr lang="en-US" dirty="0"/>
            </a:br>
            <a:r>
              <a:rPr lang="en-US" sz="4000" dirty="0"/>
              <a:t>brand study, competitor analysis &amp; buyer’s/Audience’s </a:t>
            </a:r>
            <a:r>
              <a:rPr lang="en-US" sz="4000" dirty="0" err="1"/>
              <a:t>prsona</a:t>
            </a:r>
            <a:endParaRPr lang="en-IN" sz="4000" dirty="0"/>
          </a:p>
        </p:txBody>
      </p:sp>
      <p:sp>
        <p:nvSpPr>
          <p:cNvPr id="3" name="Subtitle 2">
            <a:extLst>
              <a:ext uri="{FF2B5EF4-FFF2-40B4-BE49-F238E27FC236}">
                <a16:creationId xmlns:a16="http://schemas.microsoft.com/office/drawing/2014/main" id="{05A57599-89FE-7DFD-716B-5E62CA026E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3591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31C64-471C-F1A1-04E7-F9EB0DB368D4}"/>
              </a:ext>
            </a:extLst>
          </p:cNvPr>
          <p:cNvSpPr txBox="1"/>
          <p:nvPr/>
        </p:nvSpPr>
        <p:spPr>
          <a:xfrm>
            <a:off x="621804" y="323247"/>
            <a:ext cx="3096344" cy="480131"/>
          </a:xfrm>
          <a:prstGeom prst="rect">
            <a:avLst/>
          </a:prstGeom>
          <a:noFill/>
        </p:spPr>
        <p:txBody>
          <a:bodyPr wrap="square" rtlCol="0">
            <a:spAutoFit/>
          </a:bodyPr>
          <a:lstStyle/>
          <a:p>
            <a:pPr>
              <a:lnSpc>
                <a:spcPct val="90000"/>
              </a:lnSpc>
            </a:pPr>
            <a:r>
              <a:rPr lang="en-US" sz="2800" u="sng" dirty="0">
                <a:solidFill>
                  <a:srgbClr val="FFC000"/>
                </a:solidFill>
              </a:rPr>
              <a:t>POST CREATION:</a:t>
            </a:r>
            <a:endParaRPr lang="en-IN" sz="2800" u="sng" dirty="0">
              <a:solidFill>
                <a:srgbClr val="FFC000"/>
              </a:solidFill>
            </a:endParaRPr>
          </a:p>
        </p:txBody>
      </p:sp>
      <p:pic>
        <p:nvPicPr>
          <p:cNvPr id="5" name="Picture 4">
            <a:extLst>
              <a:ext uri="{FF2B5EF4-FFF2-40B4-BE49-F238E27FC236}">
                <a16:creationId xmlns:a16="http://schemas.microsoft.com/office/drawing/2014/main" id="{06330244-4168-9E2D-23B5-BE0BAE72F99C}"/>
              </a:ext>
            </a:extLst>
          </p:cNvPr>
          <p:cNvPicPr>
            <a:picLocks noChangeAspect="1"/>
          </p:cNvPicPr>
          <p:nvPr/>
        </p:nvPicPr>
        <p:blipFill rotWithShape="1">
          <a:blip r:embed="rId2"/>
          <a:srcRect t="35299" b="22701"/>
          <a:stretch/>
        </p:blipFill>
        <p:spPr>
          <a:xfrm>
            <a:off x="7030516" y="332656"/>
            <a:ext cx="3084576" cy="2880320"/>
          </a:xfrm>
          <a:prstGeom prst="rect">
            <a:avLst/>
          </a:prstGeom>
        </p:spPr>
      </p:pic>
      <p:pic>
        <p:nvPicPr>
          <p:cNvPr id="7" name="Picture 6">
            <a:extLst>
              <a:ext uri="{FF2B5EF4-FFF2-40B4-BE49-F238E27FC236}">
                <a16:creationId xmlns:a16="http://schemas.microsoft.com/office/drawing/2014/main" id="{C48C91AC-C4D9-1784-5F0A-EB450A005C93}"/>
              </a:ext>
            </a:extLst>
          </p:cNvPr>
          <p:cNvPicPr>
            <a:picLocks noChangeAspect="1"/>
          </p:cNvPicPr>
          <p:nvPr/>
        </p:nvPicPr>
        <p:blipFill rotWithShape="1">
          <a:blip r:embed="rId3">
            <a:extLst>
              <a:ext uri="{28A0092B-C50C-407E-A947-70E740481C1C}">
                <a14:useLocalDpi xmlns:a14="http://schemas.microsoft.com/office/drawing/2010/main" val="0"/>
              </a:ext>
            </a:extLst>
          </a:blip>
          <a:srcRect l="-2333" t="15350" r="2333" b="39501"/>
          <a:stretch/>
        </p:blipFill>
        <p:spPr>
          <a:xfrm>
            <a:off x="6922099" y="3429000"/>
            <a:ext cx="3301409" cy="3312368"/>
          </a:xfrm>
          <a:prstGeom prst="rect">
            <a:avLst/>
          </a:prstGeom>
        </p:spPr>
      </p:pic>
      <p:pic>
        <p:nvPicPr>
          <p:cNvPr id="9" name="Picture 8">
            <a:extLst>
              <a:ext uri="{FF2B5EF4-FFF2-40B4-BE49-F238E27FC236}">
                <a16:creationId xmlns:a16="http://schemas.microsoft.com/office/drawing/2014/main" id="{925AA6BE-D6D5-7C2E-2571-AC8585A87B22}"/>
              </a:ext>
            </a:extLst>
          </p:cNvPr>
          <p:cNvPicPr>
            <a:picLocks noChangeAspect="1"/>
          </p:cNvPicPr>
          <p:nvPr/>
        </p:nvPicPr>
        <p:blipFill rotWithShape="1">
          <a:blip r:embed="rId4">
            <a:extLst>
              <a:ext uri="{28A0092B-C50C-407E-A947-70E740481C1C}">
                <a14:useLocalDpi xmlns:a14="http://schemas.microsoft.com/office/drawing/2010/main" val="0"/>
              </a:ext>
            </a:extLst>
          </a:blip>
          <a:srcRect t="32150" b="22700"/>
          <a:stretch/>
        </p:blipFill>
        <p:spPr>
          <a:xfrm>
            <a:off x="403733" y="836712"/>
            <a:ext cx="5669812" cy="5688632"/>
          </a:xfrm>
          <a:prstGeom prst="rect">
            <a:avLst/>
          </a:prstGeom>
        </p:spPr>
      </p:pic>
    </p:spTree>
    <p:extLst>
      <p:ext uri="{BB962C8B-B14F-4D97-AF65-F5344CB8AC3E}">
        <p14:creationId xmlns:p14="http://schemas.microsoft.com/office/powerpoint/2010/main" val="17060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CFF7-E1AA-FA16-1CFC-0D8A8706D6A7}"/>
              </a:ext>
            </a:extLst>
          </p:cNvPr>
          <p:cNvSpPr>
            <a:spLocks noGrp="1"/>
          </p:cNvSpPr>
          <p:nvPr>
            <p:ph type="title"/>
          </p:nvPr>
        </p:nvSpPr>
        <p:spPr>
          <a:xfrm>
            <a:off x="477788" y="77192"/>
            <a:ext cx="10360501" cy="1219200"/>
          </a:xfrm>
        </p:spPr>
        <p:txBody>
          <a:bodyPr/>
          <a:lstStyle/>
          <a:p>
            <a:r>
              <a:rPr lang="en-US" u="sng" dirty="0">
                <a:solidFill>
                  <a:schemeClr val="accent5">
                    <a:lumMod val="60000"/>
                    <a:lumOff val="40000"/>
                  </a:schemeClr>
                </a:solidFill>
              </a:rPr>
              <a:t>FORMAT 1</a:t>
            </a:r>
            <a:r>
              <a:rPr lang="en-US" dirty="0">
                <a:solidFill>
                  <a:schemeClr val="accent5">
                    <a:lumMod val="60000"/>
                    <a:lumOff val="40000"/>
                  </a:schemeClr>
                </a:solidFill>
              </a:rPr>
              <a:t>: BLOG ARTICLE</a:t>
            </a:r>
            <a:endParaRPr lang="en-IN" dirty="0">
              <a:solidFill>
                <a:schemeClr val="accent5">
                  <a:lumMod val="60000"/>
                  <a:lumOff val="40000"/>
                </a:schemeClr>
              </a:solidFill>
            </a:endParaRPr>
          </a:p>
        </p:txBody>
      </p:sp>
      <p:sp>
        <p:nvSpPr>
          <p:cNvPr id="3" name="Content Placeholder 2">
            <a:extLst>
              <a:ext uri="{FF2B5EF4-FFF2-40B4-BE49-F238E27FC236}">
                <a16:creationId xmlns:a16="http://schemas.microsoft.com/office/drawing/2014/main" id="{6723C005-82FA-3723-C386-07A296898522}"/>
              </a:ext>
            </a:extLst>
          </p:cNvPr>
          <p:cNvSpPr>
            <a:spLocks noGrp="1"/>
          </p:cNvSpPr>
          <p:nvPr>
            <p:ph idx="1"/>
          </p:nvPr>
        </p:nvSpPr>
        <p:spPr>
          <a:xfrm>
            <a:off x="913874" y="1700808"/>
            <a:ext cx="10360501" cy="4470400"/>
          </a:xfrm>
        </p:spPr>
        <p:txBody>
          <a:bodyPr>
            <a:normAutofit/>
          </a:bodyPr>
          <a:lstStyle/>
          <a:p>
            <a:pPr marL="0" indent="0">
              <a:buNone/>
            </a:pPr>
            <a:r>
              <a:rPr lang="en-US" sz="3200" u="sng" dirty="0"/>
              <a:t>Aim</a:t>
            </a:r>
            <a:r>
              <a:rPr lang="en-US" sz="3200" dirty="0"/>
              <a:t>: </a:t>
            </a:r>
            <a:r>
              <a:rPr lang="en-US" sz="2400" b="0" i="0" dirty="0">
                <a:solidFill>
                  <a:srgbClr val="D1D5DB"/>
                </a:solidFill>
                <a:effectLst/>
                <a:latin typeface="Söhne"/>
              </a:rPr>
              <a:t>Flying Machine aims to bring innovation to the world of fashion by        creating unique and trendy designs that set trends rather than follow them. Drawing inspiration from aviation, the brand crafts clothing that stands out with its creativity and originality.</a:t>
            </a:r>
            <a:endParaRPr lang="en-IN" sz="2400" b="0" i="0" dirty="0">
              <a:solidFill>
                <a:srgbClr val="D1D5DB"/>
              </a:solidFill>
              <a:effectLst/>
              <a:latin typeface="Söhne"/>
            </a:endParaRPr>
          </a:p>
          <a:p>
            <a:pPr marL="0" indent="0">
              <a:buNone/>
            </a:pPr>
            <a:r>
              <a:rPr lang="en-IN" sz="2400" u="sng" dirty="0">
                <a:solidFill>
                  <a:srgbClr val="D1D5DB"/>
                </a:solidFill>
                <a:latin typeface="Söhne"/>
              </a:rPr>
              <a:t>DATE</a:t>
            </a:r>
            <a:r>
              <a:rPr lang="en-IN" sz="2400" dirty="0">
                <a:solidFill>
                  <a:srgbClr val="D1D5DB"/>
                </a:solidFill>
                <a:latin typeface="Söhne"/>
              </a:rPr>
              <a:t> : 20</a:t>
            </a:r>
            <a:r>
              <a:rPr lang="en-IN" sz="2400" baseline="30000" dirty="0">
                <a:solidFill>
                  <a:srgbClr val="D1D5DB"/>
                </a:solidFill>
                <a:latin typeface="Söhne"/>
              </a:rPr>
              <a:t>th </a:t>
            </a:r>
            <a:r>
              <a:rPr lang="en-IN" sz="2400" dirty="0">
                <a:solidFill>
                  <a:srgbClr val="D1D5DB"/>
                </a:solidFill>
                <a:latin typeface="Söhne"/>
              </a:rPr>
              <a:t> July 2023</a:t>
            </a:r>
          </a:p>
          <a:p>
            <a:pPr marL="0" indent="0">
              <a:buNone/>
            </a:pPr>
            <a:r>
              <a:rPr lang="en-IN" sz="2400" b="0" i="0" u="sng" dirty="0">
                <a:solidFill>
                  <a:srgbClr val="D1D5DB"/>
                </a:solidFill>
                <a:effectLst/>
                <a:latin typeface="Söhne"/>
              </a:rPr>
              <a:t>IDEA</a:t>
            </a:r>
            <a:r>
              <a:rPr lang="en-IN" sz="2400" b="0" i="0" dirty="0">
                <a:solidFill>
                  <a:srgbClr val="D1D5DB"/>
                </a:solidFill>
                <a:effectLst/>
                <a:latin typeface="Söhne"/>
              </a:rPr>
              <a:t> : To get latest updates from the flying machine</a:t>
            </a:r>
            <a:endParaRPr lang="en-IN" sz="2400" dirty="0">
              <a:solidFill>
                <a:srgbClr val="D1D5DB"/>
              </a:solidFill>
              <a:latin typeface="Söhne"/>
            </a:endParaRPr>
          </a:p>
          <a:p>
            <a:pPr marL="0" indent="0">
              <a:buNone/>
            </a:pPr>
            <a:r>
              <a:rPr lang="en-US" sz="2400" b="0" i="0" dirty="0">
                <a:solidFill>
                  <a:srgbClr val="D1D5DB"/>
                </a:solidFill>
                <a:effectLst/>
                <a:latin typeface="Söhne"/>
              </a:rPr>
              <a:t>            website for the latest fashion.</a:t>
            </a:r>
          </a:p>
          <a:p>
            <a:pPr marL="0" indent="0">
              <a:buNone/>
            </a:pPr>
            <a:r>
              <a:rPr lang="en-US" sz="2400" u="sng" dirty="0">
                <a:solidFill>
                  <a:srgbClr val="D1D5DB"/>
                </a:solidFill>
                <a:latin typeface="Söhne"/>
              </a:rPr>
              <a:t>TOPIC</a:t>
            </a:r>
            <a:r>
              <a:rPr lang="en-US" sz="2400" dirty="0">
                <a:solidFill>
                  <a:srgbClr val="D1D5DB"/>
                </a:solidFill>
                <a:latin typeface="Söhne"/>
              </a:rPr>
              <a:t>: </a:t>
            </a:r>
            <a:r>
              <a:rPr lang="en-IN" sz="2400" b="0" i="0" dirty="0">
                <a:solidFill>
                  <a:srgbClr val="D1D5DB"/>
                </a:solidFill>
                <a:effectLst/>
                <a:latin typeface="Söhne"/>
              </a:rPr>
              <a:t>Adventure-Ready Fashion.</a:t>
            </a:r>
            <a:endParaRPr lang="en-US" sz="2400" b="0" i="0" dirty="0">
              <a:solidFill>
                <a:srgbClr val="D1D5DB"/>
              </a:solidFill>
              <a:effectLst/>
              <a:latin typeface="Söhne"/>
            </a:endParaRPr>
          </a:p>
        </p:txBody>
      </p:sp>
      <p:pic>
        <p:nvPicPr>
          <p:cNvPr id="5" name="Picture 4">
            <a:extLst>
              <a:ext uri="{FF2B5EF4-FFF2-40B4-BE49-F238E27FC236}">
                <a16:creationId xmlns:a16="http://schemas.microsoft.com/office/drawing/2014/main" id="{3C81B8A9-637F-92E5-DAB1-F8B19C6D8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628" y="2924944"/>
            <a:ext cx="2405037" cy="3408714"/>
          </a:xfrm>
          <a:prstGeom prst="rect">
            <a:avLst/>
          </a:prstGeom>
        </p:spPr>
      </p:pic>
    </p:spTree>
    <p:extLst>
      <p:ext uri="{BB962C8B-B14F-4D97-AF65-F5344CB8AC3E}">
        <p14:creationId xmlns:p14="http://schemas.microsoft.com/office/powerpoint/2010/main" val="12399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4D69-2A11-6517-60D0-4FDBFC14439D}"/>
              </a:ext>
            </a:extLst>
          </p:cNvPr>
          <p:cNvSpPr>
            <a:spLocks noGrp="1"/>
          </p:cNvSpPr>
          <p:nvPr>
            <p:ph type="title"/>
          </p:nvPr>
        </p:nvSpPr>
        <p:spPr>
          <a:xfrm>
            <a:off x="874119" y="-99392"/>
            <a:ext cx="10360501" cy="1219200"/>
          </a:xfrm>
        </p:spPr>
        <p:txBody>
          <a:bodyPr/>
          <a:lstStyle/>
          <a:p>
            <a:r>
              <a:rPr lang="en-US" u="sng" dirty="0">
                <a:solidFill>
                  <a:schemeClr val="accent5">
                    <a:lumMod val="40000"/>
                    <a:lumOff val="60000"/>
                  </a:schemeClr>
                </a:solidFill>
              </a:rPr>
              <a:t>FORMAT 2</a:t>
            </a:r>
            <a:r>
              <a:rPr lang="en-US" dirty="0">
                <a:solidFill>
                  <a:schemeClr val="accent5">
                    <a:lumMod val="40000"/>
                    <a:lumOff val="60000"/>
                  </a:schemeClr>
                </a:solidFill>
              </a:rPr>
              <a:t>:VIDEO</a:t>
            </a:r>
            <a:endParaRPr lang="en-IN" dirty="0">
              <a:solidFill>
                <a:schemeClr val="accent5">
                  <a:lumMod val="40000"/>
                  <a:lumOff val="60000"/>
                </a:schemeClr>
              </a:solidFill>
            </a:endParaRPr>
          </a:p>
        </p:txBody>
      </p:sp>
      <p:sp>
        <p:nvSpPr>
          <p:cNvPr id="3" name="Content Placeholder 2">
            <a:extLst>
              <a:ext uri="{FF2B5EF4-FFF2-40B4-BE49-F238E27FC236}">
                <a16:creationId xmlns:a16="http://schemas.microsoft.com/office/drawing/2014/main" id="{0834E2F7-0553-34AA-4CD8-868CF72A57D2}"/>
              </a:ext>
            </a:extLst>
          </p:cNvPr>
          <p:cNvSpPr>
            <a:spLocks noGrp="1"/>
          </p:cNvSpPr>
          <p:nvPr>
            <p:ph idx="1"/>
          </p:nvPr>
        </p:nvSpPr>
        <p:spPr>
          <a:xfrm>
            <a:off x="621804" y="1772816"/>
            <a:ext cx="10360501" cy="4470400"/>
          </a:xfrm>
        </p:spPr>
        <p:txBody>
          <a:bodyPr/>
          <a:lstStyle/>
          <a:p>
            <a:r>
              <a:rPr lang="en-US" u="sng" dirty="0"/>
              <a:t>AIM</a:t>
            </a:r>
            <a:r>
              <a:rPr lang="en-US" dirty="0"/>
              <a:t>: </a:t>
            </a:r>
            <a:r>
              <a:rPr lang="en-US" b="0" i="0" dirty="0">
                <a:solidFill>
                  <a:schemeClr val="tx1">
                    <a:lumMod val="95000"/>
                  </a:schemeClr>
                </a:solidFill>
                <a:effectLst/>
                <a:latin typeface="Söhne"/>
              </a:rPr>
              <a:t>Flying Machine is committed to delivering garments of superior quality and durability. Each piece is crafted with meticulous attention to detail to ensure longevity and lasting comfort</a:t>
            </a:r>
            <a:r>
              <a:rPr lang="en-US" b="0" i="0" dirty="0">
                <a:solidFill>
                  <a:srgbClr val="D1D5DB"/>
                </a:solidFill>
                <a:effectLst/>
                <a:latin typeface="Söhne"/>
              </a:rPr>
              <a:t>.</a:t>
            </a:r>
          </a:p>
          <a:p>
            <a:r>
              <a:rPr lang="en-US" u="sng" dirty="0">
                <a:solidFill>
                  <a:schemeClr val="tx1">
                    <a:lumMod val="95000"/>
                  </a:schemeClr>
                </a:solidFill>
                <a:latin typeface="Söhne"/>
              </a:rPr>
              <a:t>DATE </a:t>
            </a:r>
            <a:r>
              <a:rPr lang="en-US" dirty="0">
                <a:solidFill>
                  <a:srgbClr val="D1D5DB"/>
                </a:solidFill>
                <a:latin typeface="Söhne"/>
              </a:rPr>
              <a:t>: 22</a:t>
            </a:r>
            <a:r>
              <a:rPr lang="en-US" baseline="30000" dirty="0">
                <a:solidFill>
                  <a:srgbClr val="D1D5DB"/>
                </a:solidFill>
                <a:latin typeface="Söhne"/>
              </a:rPr>
              <a:t>ND </a:t>
            </a:r>
            <a:r>
              <a:rPr lang="en-US" dirty="0">
                <a:solidFill>
                  <a:srgbClr val="D1D5DB"/>
                </a:solidFill>
                <a:latin typeface="Söhne"/>
              </a:rPr>
              <a:t>July 2023</a:t>
            </a:r>
          </a:p>
          <a:p>
            <a:r>
              <a:rPr lang="en-US" u="sng" dirty="0">
                <a:solidFill>
                  <a:schemeClr val="tx1">
                    <a:lumMod val="95000"/>
                  </a:schemeClr>
                </a:solidFill>
                <a:latin typeface="Söhne"/>
              </a:rPr>
              <a:t>IDEA </a:t>
            </a:r>
            <a:r>
              <a:rPr lang="en-US" dirty="0">
                <a:solidFill>
                  <a:srgbClr val="D1D5DB"/>
                </a:solidFill>
                <a:latin typeface="Söhne"/>
              </a:rPr>
              <a:t>: Awareness of flying machine.</a:t>
            </a:r>
          </a:p>
          <a:p>
            <a:r>
              <a:rPr lang="en-US" u="sng" dirty="0">
                <a:solidFill>
                  <a:srgbClr val="D1D5DB"/>
                </a:solidFill>
                <a:latin typeface="Söhne"/>
              </a:rPr>
              <a:t>TOPIC</a:t>
            </a:r>
            <a:r>
              <a:rPr lang="en-US" dirty="0">
                <a:solidFill>
                  <a:srgbClr val="D1D5DB"/>
                </a:solidFill>
                <a:latin typeface="Söhne"/>
              </a:rPr>
              <a:t>: Brand awareness</a:t>
            </a:r>
            <a:endParaRPr lang="en-IN" dirty="0"/>
          </a:p>
        </p:txBody>
      </p:sp>
      <p:pic>
        <p:nvPicPr>
          <p:cNvPr id="6" name="ppt2">
            <a:hlinkClick r:id="" action="ppaction://media"/>
            <a:extLst>
              <a:ext uri="{FF2B5EF4-FFF2-40B4-BE49-F238E27FC236}">
                <a16:creationId xmlns:a16="http://schemas.microsoft.com/office/drawing/2014/main" id="{9E0B376C-99E5-08B8-0E4A-64D8B77165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98468" y="3068960"/>
            <a:ext cx="3617640" cy="3617640"/>
          </a:xfrm>
          <a:prstGeom prst="rect">
            <a:avLst/>
          </a:prstGeom>
        </p:spPr>
      </p:pic>
    </p:spTree>
    <p:extLst>
      <p:ext uri="{BB962C8B-B14F-4D97-AF65-F5344CB8AC3E}">
        <p14:creationId xmlns:p14="http://schemas.microsoft.com/office/powerpoint/2010/main" val="76303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6CB6-D1AC-D164-FF6A-6A89677B13C1}"/>
              </a:ext>
            </a:extLst>
          </p:cNvPr>
          <p:cNvSpPr>
            <a:spLocks noGrp="1"/>
          </p:cNvSpPr>
          <p:nvPr>
            <p:ph type="title"/>
          </p:nvPr>
        </p:nvSpPr>
        <p:spPr>
          <a:xfrm>
            <a:off x="837828" y="0"/>
            <a:ext cx="10360501" cy="1219200"/>
          </a:xfrm>
        </p:spPr>
        <p:txBody>
          <a:bodyPr/>
          <a:lstStyle/>
          <a:p>
            <a:r>
              <a:rPr lang="en-US" u="sng" dirty="0">
                <a:solidFill>
                  <a:schemeClr val="accent5">
                    <a:lumMod val="40000"/>
                    <a:lumOff val="60000"/>
                  </a:schemeClr>
                </a:solidFill>
              </a:rPr>
              <a:t>FORMAT 3</a:t>
            </a:r>
            <a:r>
              <a:rPr lang="en-US" dirty="0">
                <a:solidFill>
                  <a:schemeClr val="accent5">
                    <a:lumMod val="40000"/>
                    <a:lumOff val="60000"/>
                  </a:schemeClr>
                </a:solidFill>
              </a:rPr>
              <a:t>:CREATIVE</a:t>
            </a:r>
            <a:endParaRPr lang="en-IN" dirty="0">
              <a:solidFill>
                <a:schemeClr val="accent5">
                  <a:lumMod val="40000"/>
                  <a:lumOff val="60000"/>
                </a:schemeClr>
              </a:solidFill>
            </a:endParaRPr>
          </a:p>
        </p:txBody>
      </p:sp>
      <p:sp>
        <p:nvSpPr>
          <p:cNvPr id="3" name="Content Placeholder 2">
            <a:extLst>
              <a:ext uri="{FF2B5EF4-FFF2-40B4-BE49-F238E27FC236}">
                <a16:creationId xmlns:a16="http://schemas.microsoft.com/office/drawing/2014/main" id="{EE588786-E058-1CA2-E9C2-B06398228CC1}"/>
              </a:ext>
            </a:extLst>
          </p:cNvPr>
          <p:cNvSpPr>
            <a:spLocks noGrp="1"/>
          </p:cNvSpPr>
          <p:nvPr>
            <p:ph idx="1"/>
          </p:nvPr>
        </p:nvSpPr>
        <p:spPr>
          <a:xfrm>
            <a:off x="693812" y="1412776"/>
            <a:ext cx="10360501" cy="4470400"/>
          </a:xfrm>
        </p:spPr>
        <p:txBody>
          <a:bodyPr/>
          <a:lstStyle/>
          <a:p>
            <a:r>
              <a:rPr lang="en-US" u="sng" dirty="0"/>
              <a:t>AIM</a:t>
            </a:r>
            <a:r>
              <a:rPr lang="en-US" dirty="0"/>
              <a:t>: </a:t>
            </a:r>
            <a:r>
              <a:rPr lang="en-US" sz="3200" b="0" i="0" dirty="0">
                <a:effectLst/>
                <a:latin typeface="Söhne"/>
              </a:rPr>
              <a:t>The aim of the flying machine cloth brand is to redefine fashion and elevate everyday style to new heights. Inspired by the spirit of aviation and adventure.</a:t>
            </a:r>
            <a:endParaRPr lang="en-US" sz="3200" dirty="0">
              <a:latin typeface="Söhne"/>
            </a:endParaRPr>
          </a:p>
          <a:p>
            <a:r>
              <a:rPr lang="en-US" u="sng" dirty="0"/>
              <a:t>DATE</a:t>
            </a:r>
            <a:r>
              <a:rPr lang="en-US" dirty="0"/>
              <a:t> : 26</a:t>
            </a:r>
            <a:r>
              <a:rPr lang="en-US" baseline="30000" dirty="0"/>
              <a:t>th </a:t>
            </a:r>
            <a:r>
              <a:rPr lang="en-US" dirty="0"/>
              <a:t> July 2023</a:t>
            </a:r>
          </a:p>
          <a:p>
            <a:r>
              <a:rPr lang="en-US" u="sng" dirty="0"/>
              <a:t>IDEA</a:t>
            </a:r>
            <a:r>
              <a:rPr lang="en-US" dirty="0"/>
              <a:t>  : To attract more customer</a:t>
            </a:r>
          </a:p>
          <a:p>
            <a:r>
              <a:rPr lang="en-US" u="sng" dirty="0"/>
              <a:t>TOPIC</a:t>
            </a:r>
            <a:r>
              <a:rPr lang="en-US" dirty="0"/>
              <a:t>: Customer satisfaction.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5" name="Picture 4">
            <a:extLst>
              <a:ext uri="{FF2B5EF4-FFF2-40B4-BE49-F238E27FC236}">
                <a16:creationId xmlns:a16="http://schemas.microsoft.com/office/drawing/2014/main" id="{B2479B75-0425-E641-600A-68DFA875BF8F}"/>
              </a:ext>
            </a:extLst>
          </p:cNvPr>
          <p:cNvPicPr>
            <a:picLocks noChangeAspect="1"/>
          </p:cNvPicPr>
          <p:nvPr/>
        </p:nvPicPr>
        <p:blipFill rotWithShape="1">
          <a:blip r:embed="rId2">
            <a:extLst>
              <a:ext uri="{28A0092B-C50C-407E-A947-70E740481C1C}">
                <a14:useLocalDpi xmlns:a14="http://schemas.microsoft.com/office/drawing/2010/main" val="0"/>
              </a:ext>
            </a:extLst>
          </a:blip>
          <a:srcRect l="2333" t="14700" r="2333" b="44265"/>
          <a:stretch/>
        </p:blipFill>
        <p:spPr>
          <a:xfrm>
            <a:off x="6886500" y="2780928"/>
            <a:ext cx="2942084" cy="2814216"/>
          </a:xfrm>
          <a:prstGeom prst="rect">
            <a:avLst/>
          </a:prstGeom>
        </p:spPr>
      </p:pic>
    </p:spTree>
    <p:extLst>
      <p:ext uri="{BB962C8B-B14F-4D97-AF65-F5344CB8AC3E}">
        <p14:creationId xmlns:p14="http://schemas.microsoft.com/office/powerpoint/2010/main" val="18480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D7BA5-1FD9-362C-3949-82CF3D36DCDC}"/>
              </a:ext>
            </a:extLst>
          </p:cNvPr>
          <p:cNvPicPr>
            <a:picLocks noChangeAspect="1"/>
          </p:cNvPicPr>
          <p:nvPr/>
        </p:nvPicPr>
        <p:blipFill rotWithShape="1">
          <a:blip r:embed="rId3">
            <a:extLst>
              <a:ext uri="{28A0092B-C50C-407E-A947-70E740481C1C}">
                <a14:useLocalDpi xmlns:a14="http://schemas.microsoft.com/office/drawing/2010/main" val="0"/>
              </a:ext>
            </a:extLst>
          </a:blip>
          <a:srcRect t="3800" b="8000"/>
          <a:stretch/>
        </p:blipFill>
        <p:spPr>
          <a:xfrm>
            <a:off x="477788" y="809328"/>
            <a:ext cx="3165231" cy="6048672"/>
          </a:xfrm>
          <a:prstGeom prst="rect">
            <a:avLst/>
          </a:prstGeom>
        </p:spPr>
      </p:pic>
      <p:pic>
        <p:nvPicPr>
          <p:cNvPr id="5" name="Picture 4">
            <a:extLst>
              <a:ext uri="{FF2B5EF4-FFF2-40B4-BE49-F238E27FC236}">
                <a16:creationId xmlns:a16="http://schemas.microsoft.com/office/drawing/2014/main" id="{7F7044D6-E1D2-3DCA-8648-8A689481272F}"/>
              </a:ext>
            </a:extLst>
          </p:cNvPr>
          <p:cNvPicPr>
            <a:picLocks noChangeAspect="1"/>
          </p:cNvPicPr>
          <p:nvPr/>
        </p:nvPicPr>
        <p:blipFill rotWithShape="1">
          <a:blip r:embed="rId4">
            <a:extLst>
              <a:ext uri="{28A0092B-C50C-407E-A947-70E740481C1C}">
                <a14:useLocalDpi xmlns:a14="http://schemas.microsoft.com/office/drawing/2010/main" val="0"/>
              </a:ext>
            </a:extLst>
          </a:blip>
          <a:srcRect t="3800" b="8000"/>
          <a:stretch/>
        </p:blipFill>
        <p:spPr>
          <a:xfrm>
            <a:off x="4705351" y="1378679"/>
            <a:ext cx="3165231" cy="5362689"/>
          </a:xfrm>
          <a:prstGeom prst="rect">
            <a:avLst/>
          </a:prstGeom>
        </p:spPr>
      </p:pic>
      <p:pic>
        <p:nvPicPr>
          <p:cNvPr id="7" name="Picture 6">
            <a:extLst>
              <a:ext uri="{FF2B5EF4-FFF2-40B4-BE49-F238E27FC236}">
                <a16:creationId xmlns:a16="http://schemas.microsoft.com/office/drawing/2014/main" id="{62918B9F-43FA-B608-9BC3-2BB41BF68385}"/>
              </a:ext>
            </a:extLst>
          </p:cNvPr>
          <p:cNvPicPr>
            <a:picLocks noChangeAspect="1"/>
          </p:cNvPicPr>
          <p:nvPr/>
        </p:nvPicPr>
        <p:blipFill rotWithShape="1">
          <a:blip r:embed="rId5">
            <a:extLst>
              <a:ext uri="{28A0092B-C50C-407E-A947-70E740481C1C}">
                <a14:useLocalDpi xmlns:a14="http://schemas.microsoft.com/office/drawing/2010/main" val="0"/>
              </a:ext>
            </a:extLst>
          </a:blip>
          <a:srcRect t="3150" b="8651"/>
          <a:stretch/>
        </p:blipFill>
        <p:spPr>
          <a:xfrm>
            <a:off x="8758708" y="692696"/>
            <a:ext cx="3165231" cy="6048672"/>
          </a:xfrm>
          <a:prstGeom prst="rect">
            <a:avLst/>
          </a:prstGeom>
        </p:spPr>
      </p:pic>
      <p:sp>
        <p:nvSpPr>
          <p:cNvPr id="8" name="TextBox 7">
            <a:extLst>
              <a:ext uri="{FF2B5EF4-FFF2-40B4-BE49-F238E27FC236}">
                <a16:creationId xmlns:a16="http://schemas.microsoft.com/office/drawing/2014/main" id="{B62D7C89-7CB4-8E42-345A-0CFB4E141A13}"/>
              </a:ext>
            </a:extLst>
          </p:cNvPr>
          <p:cNvSpPr txBox="1"/>
          <p:nvPr/>
        </p:nvSpPr>
        <p:spPr>
          <a:xfrm>
            <a:off x="4379754" y="692696"/>
            <a:ext cx="3816424" cy="535531"/>
          </a:xfrm>
          <a:prstGeom prst="rect">
            <a:avLst/>
          </a:prstGeom>
          <a:noFill/>
        </p:spPr>
        <p:txBody>
          <a:bodyPr wrap="square" rtlCol="0">
            <a:spAutoFit/>
          </a:bodyPr>
          <a:lstStyle/>
          <a:p>
            <a:pPr>
              <a:lnSpc>
                <a:spcPct val="90000"/>
              </a:lnSpc>
            </a:pPr>
            <a:r>
              <a:rPr lang="en-US" sz="3200" u="sng" dirty="0">
                <a:solidFill>
                  <a:srgbClr val="FFFF00"/>
                </a:solidFill>
              </a:rPr>
              <a:t>INSTAGRAM STORY</a:t>
            </a:r>
            <a:r>
              <a:rPr lang="en-US" sz="3200" dirty="0">
                <a:solidFill>
                  <a:srgbClr val="FFFF00"/>
                </a:solidFill>
              </a:rPr>
              <a:t>:</a:t>
            </a:r>
            <a:endParaRPr lang="en-IN" sz="3200" dirty="0">
              <a:solidFill>
                <a:srgbClr val="FFFF00"/>
              </a:solidFill>
            </a:endParaRPr>
          </a:p>
        </p:txBody>
      </p:sp>
    </p:spTree>
    <p:extLst>
      <p:ext uri="{BB962C8B-B14F-4D97-AF65-F5344CB8AC3E}">
        <p14:creationId xmlns:p14="http://schemas.microsoft.com/office/powerpoint/2010/main" val="28638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2C65E-2850-24A2-907B-E9A82879DE70}"/>
              </a:ext>
            </a:extLst>
          </p:cNvPr>
          <p:cNvSpPr txBox="1"/>
          <p:nvPr/>
        </p:nvSpPr>
        <p:spPr>
          <a:xfrm>
            <a:off x="981844" y="2636912"/>
            <a:ext cx="2664296" cy="701731"/>
          </a:xfrm>
          <a:prstGeom prst="rect">
            <a:avLst/>
          </a:prstGeom>
          <a:noFill/>
        </p:spPr>
        <p:txBody>
          <a:bodyPr wrap="square" rtlCol="0">
            <a:spAutoFit/>
          </a:bodyPr>
          <a:lstStyle/>
          <a:p>
            <a:pPr>
              <a:lnSpc>
                <a:spcPct val="90000"/>
              </a:lnSpc>
            </a:pPr>
            <a:r>
              <a:rPr lang="en-US" sz="4400" u="sng" dirty="0"/>
              <a:t>VIDEO:</a:t>
            </a:r>
            <a:endParaRPr lang="en-IN" sz="4400" u="sng" dirty="0"/>
          </a:p>
        </p:txBody>
      </p:sp>
      <p:pic>
        <p:nvPicPr>
          <p:cNvPr id="6" name="VIDEO">
            <a:hlinkClick r:id="" action="ppaction://media"/>
            <a:extLst>
              <a:ext uri="{FF2B5EF4-FFF2-40B4-BE49-F238E27FC236}">
                <a16:creationId xmlns:a16="http://schemas.microsoft.com/office/drawing/2014/main" id="{253492CB-C326-7879-476B-366AD1F158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30116" y="476672"/>
            <a:ext cx="4680520" cy="6096663"/>
          </a:xfrm>
          <a:prstGeom prst="rect">
            <a:avLst/>
          </a:prstGeom>
        </p:spPr>
      </p:pic>
    </p:spTree>
    <p:extLst>
      <p:ext uri="{BB962C8B-B14F-4D97-AF65-F5344CB8AC3E}">
        <p14:creationId xmlns:p14="http://schemas.microsoft.com/office/powerpoint/2010/main" val="199755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22EC5-CF0D-EC80-3219-BB80D3B62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11" y="1124744"/>
            <a:ext cx="5297099" cy="5515743"/>
          </a:xfrm>
          <a:prstGeom prst="rect">
            <a:avLst/>
          </a:prstGeom>
        </p:spPr>
      </p:pic>
      <p:pic>
        <p:nvPicPr>
          <p:cNvPr id="7" name="Picture 6">
            <a:extLst>
              <a:ext uri="{FF2B5EF4-FFF2-40B4-BE49-F238E27FC236}">
                <a16:creationId xmlns:a16="http://schemas.microsoft.com/office/drawing/2014/main" id="{EC68D9F0-42F4-4846-62E4-3D93257B4649}"/>
              </a:ext>
            </a:extLst>
          </p:cNvPr>
          <p:cNvPicPr>
            <a:picLocks noChangeAspect="1"/>
          </p:cNvPicPr>
          <p:nvPr/>
        </p:nvPicPr>
        <p:blipFill rotWithShape="1">
          <a:blip r:embed="rId3">
            <a:extLst>
              <a:ext uri="{28A0092B-C50C-407E-A947-70E740481C1C}">
                <a14:useLocalDpi xmlns:a14="http://schemas.microsoft.com/office/drawing/2010/main" val="0"/>
              </a:ext>
            </a:extLst>
          </a:blip>
          <a:srcRect l="3477" t="27467" r="4204" b="29054"/>
          <a:stretch/>
        </p:blipFill>
        <p:spPr>
          <a:xfrm>
            <a:off x="3339826" y="3645024"/>
            <a:ext cx="2232248" cy="1368152"/>
          </a:xfrm>
          <a:prstGeom prst="rect">
            <a:avLst/>
          </a:prstGeom>
        </p:spPr>
      </p:pic>
      <p:pic>
        <p:nvPicPr>
          <p:cNvPr id="9" name="Picture 8">
            <a:extLst>
              <a:ext uri="{FF2B5EF4-FFF2-40B4-BE49-F238E27FC236}">
                <a16:creationId xmlns:a16="http://schemas.microsoft.com/office/drawing/2014/main" id="{4954521B-2FA0-9636-142E-A9B356A24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460" y="1124744"/>
            <a:ext cx="5143500" cy="5429250"/>
          </a:xfrm>
          <a:prstGeom prst="rect">
            <a:avLst/>
          </a:prstGeom>
        </p:spPr>
      </p:pic>
      <p:sp>
        <p:nvSpPr>
          <p:cNvPr id="10" name="TextBox 9">
            <a:extLst>
              <a:ext uri="{FF2B5EF4-FFF2-40B4-BE49-F238E27FC236}">
                <a16:creationId xmlns:a16="http://schemas.microsoft.com/office/drawing/2014/main" id="{804D1CD8-C9A3-57B6-480D-39865B17B682}"/>
              </a:ext>
            </a:extLst>
          </p:cNvPr>
          <p:cNvSpPr txBox="1"/>
          <p:nvPr/>
        </p:nvSpPr>
        <p:spPr>
          <a:xfrm>
            <a:off x="766391" y="332656"/>
            <a:ext cx="5146870" cy="480131"/>
          </a:xfrm>
          <a:prstGeom prst="rect">
            <a:avLst/>
          </a:prstGeom>
          <a:noFill/>
        </p:spPr>
        <p:txBody>
          <a:bodyPr wrap="square" rtlCol="0">
            <a:spAutoFit/>
          </a:bodyPr>
          <a:lstStyle/>
          <a:p>
            <a:pPr>
              <a:lnSpc>
                <a:spcPct val="90000"/>
              </a:lnSpc>
            </a:pPr>
            <a:r>
              <a:rPr lang="en-US" sz="2800" u="sng" dirty="0">
                <a:solidFill>
                  <a:srgbClr val="00B0F0"/>
                </a:solidFill>
              </a:rPr>
              <a:t>SOCIAL MEDIA AD CAMPAIGN</a:t>
            </a:r>
            <a:r>
              <a:rPr lang="en-US" sz="2800" dirty="0">
                <a:solidFill>
                  <a:srgbClr val="00B0F0"/>
                </a:solidFill>
              </a:rPr>
              <a:t>:</a:t>
            </a:r>
            <a:endParaRPr lang="en-IN" sz="2800" dirty="0">
              <a:solidFill>
                <a:srgbClr val="00B0F0"/>
              </a:solidFill>
            </a:endParaRPr>
          </a:p>
        </p:txBody>
      </p:sp>
    </p:spTree>
    <p:extLst>
      <p:ext uri="{BB962C8B-B14F-4D97-AF65-F5344CB8AC3E}">
        <p14:creationId xmlns:p14="http://schemas.microsoft.com/office/powerpoint/2010/main" val="362013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54CC2-FDDE-AD07-E8D3-493B598FA8FC}"/>
              </a:ext>
            </a:extLst>
          </p:cNvPr>
          <p:cNvSpPr txBox="1"/>
          <p:nvPr/>
        </p:nvSpPr>
        <p:spPr>
          <a:xfrm>
            <a:off x="333772" y="2948909"/>
            <a:ext cx="6840760" cy="480131"/>
          </a:xfrm>
          <a:prstGeom prst="rect">
            <a:avLst/>
          </a:prstGeom>
          <a:noFill/>
        </p:spPr>
        <p:txBody>
          <a:bodyPr wrap="square" rtlCol="0">
            <a:spAutoFit/>
          </a:bodyPr>
          <a:lstStyle/>
          <a:p>
            <a:pPr>
              <a:lnSpc>
                <a:spcPct val="90000"/>
              </a:lnSpc>
            </a:pPr>
            <a:r>
              <a:rPr lang="en-US" sz="2800" u="sng" dirty="0"/>
              <a:t>EMAIL CAMPAIGN 1</a:t>
            </a:r>
            <a:r>
              <a:rPr lang="en-US" sz="2800" dirty="0"/>
              <a:t>:</a:t>
            </a:r>
            <a:endParaRPr lang="en-IN" sz="2800" dirty="0"/>
          </a:p>
        </p:txBody>
      </p:sp>
      <p:pic>
        <p:nvPicPr>
          <p:cNvPr id="5" name="Picture 4">
            <a:extLst>
              <a:ext uri="{FF2B5EF4-FFF2-40B4-BE49-F238E27FC236}">
                <a16:creationId xmlns:a16="http://schemas.microsoft.com/office/drawing/2014/main" id="{652E271B-E5AA-8525-3C45-E8E0D9D5D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913" y="548680"/>
            <a:ext cx="3496997" cy="6048672"/>
          </a:xfrm>
          <a:prstGeom prst="rect">
            <a:avLst/>
          </a:prstGeom>
        </p:spPr>
      </p:pic>
    </p:spTree>
    <p:extLst>
      <p:ext uri="{BB962C8B-B14F-4D97-AF65-F5344CB8AC3E}">
        <p14:creationId xmlns:p14="http://schemas.microsoft.com/office/powerpoint/2010/main" val="278193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378B1E-E154-6AD4-9875-E491D48DD6CD}"/>
              </a:ext>
            </a:extLst>
          </p:cNvPr>
          <p:cNvSpPr txBox="1"/>
          <p:nvPr/>
        </p:nvSpPr>
        <p:spPr>
          <a:xfrm>
            <a:off x="621804" y="3116926"/>
            <a:ext cx="3530798" cy="480131"/>
          </a:xfrm>
          <a:prstGeom prst="rect">
            <a:avLst/>
          </a:prstGeom>
          <a:noFill/>
        </p:spPr>
        <p:txBody>
          <a:bodyPr wrap="square" rtlCol="0">
            <a:spAutoFit/>
          </a:bodyPr>
          <a:lstStyle/>
          <a:p>
            <a:pPr>
              <a:lnSpc>
                <a:spcPct val="90000"/>
              </a:lnSpc>
            </a:pPr>
            <a:r>
              <a:rPr lang="en-US" sz="2800" u="sng" dirty="0">
                <a:solidFill>
                  <a:schemeClr val="tx1">
                    <a:lumMod val="95000"/>
                  </a:schemeClr>
                </a:solidFill>
              </a:rPr>
              <a:t>EMAIL CAMPAIGN 2</a:t>
            </a:r>
            <a:r>
              <a:rPr lang="en-US" sz="2800" dirty="0">
                <a:solidFill>
                  <a:schemeClr val="tx1">
                    <a:lumMod val="95000"/>
                  </a:schemeClr>
                </a:solidFill>
              </a:rPr>
              <a:t>: </a:t>
            </a:r>
            <a:endParaRPr lang="en-IN" sz="2800" dirty="0">
              <a:solidFill>
                <a:schemeClr val="tx1">
                  <a:lumMod val="95000"/>
                </a:schemeClr>
              </a:solidFill>
            </a:endParaRPr>
          </a:p>
        </p:txBody>
      </p:sp>
      <p:pic>
        <p:nvPicPr>
          <p:cNvPr id="8" name="Picture 7">
            <a:extLst>
              <a:ext uri="{FF2B5EF4-FFF2-40B4-BE49-F238E27FC236}">
                <a16:creationId xmlns:a16="http://schemas.microsoft.com/office/drawing/2014/main" id="{360B03D6-0D98-0B8E-E0ED-94EF80A59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058" y="404664"/>
            <a:ext cx="3530798" cy="6192688"/>
          </a:xfrm>
          <a:prstGeom prst="rect">
            <a:avLst/>
          </a:prstGeom>
        </p:spPr>
      </p:pic>
    </p:spTree>
    <p:extLst>
      <p:ext uri="{BB962C8B-B14F-4D97-AF65-F5344CB8AC3E}">
        <p14:creationId xmlns:p14="http://schemas.microsoft.com/office/powerpoint/2010/main" val="31668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CD380-644A-3750-E0F4-D22385BD5503}"/>
              </a:ext>
            </a:extLst>
          </p:cNvPr>
          <p:cNvSpPr txBox="1"/>
          <p:nvPr/>
        </p:nvSpPr>
        <p:spPr>
          <a:xfrm>
            <a:off x="477788" y="397032"/>
            <a:ext cx="10801200" cy="867930"/>
          </a:xfrm>
          <a:prstGeom prst="rect">
            <a:avLst/>
          </a:prstGeom>
          <a:noFill/>
        </p:spPr>
        <p:txBody>
          <a:bodyPr wrap="square" rtlCol="0">
            <a:spAutoFit/>
          </a:bodyPr>
          <a:lstStyle/>
          <a:p>
            <a:pPr>
              <a:lnSpc>
                <a:spcPct val="90000"/>
              </a:lnSpc>
            </a:pPr>
            <a:r>
              <a:rPr lang="en-US" sz="2800" u="sng" dirty="0">
                <a:solidFill>
                  <a:srgbClr val="92D050"/>
                </a:solidFill>
              </a:rPr>
              <a:t>Reflect on the content creation and curation process, discussing the challenges faced and lessons learned:</a:t>
            </a:r>
            <a:endParaRPr lang="en-IN" sz="2800" u="sng" dirty="0">
              <a:solidFill>
                <a:srgbClr val="92D050"/>
              </a:solidFill>
            </a:endParaRPr>
          </a:p>
        </p:txBody>
      </p:sp>
      <p:sp>
        <p:nvSpPr>
          <p:cNvPr id="4" name="TextBox 3">
            <a:extLst>
              <a:ext uri="{FF2B5EF4-FFF2-40B4-BE49-F238E27FC236}">
                <a16:creationId xmlns:a16="http://schemas.microsoft.com/office/drawing/2014/main" id="{01FD32B0-7F25-7490-085D-9157BE5B9DBD}"/>
              </a:ext>
            </a:extLst>
          </p:cNvPr>
          <p:cNvSpPr txBox="1"/>
          <p:nvPr/>
        </p:nvSpPr>
        <p:spPr>
          <a:xfrm>
            <a:off x="549796" y="1700808"/>
            <a:ext cx="11206959" cy="4690515"/>
          </a:xfrm>
          <a:prstGeom prst="rect">
            <a:avLst/>
          </a:prstGeom>
          <a:noFill/>
        </p:spPr>
        <p:txBody>
          <a:bodyPr wrap="square" rtlCol="0">
            <a:spAutoFit/>
          </a:bodyPr>
          <a:lstStyle/>
          <a:p>
            <a:pPr>
              <a:lnSpc>
                <a:spcPct val="90000"/>
              </a:lnSpc>
            </a:pPr>
            <a:r>
              <a:rPr lang="en-US" b="0" i="0" dirty="0">
                <a:effectLst/>
                <a:latin typeface="Söhne"/>
              </a:rPr>
              <a:t>Digital marketing refers to the use of digital channels, platforms, and technologies to promote products, services, or brands to reach and engage with a target audience. It has become a critical component of modern marketing strategies due to the widespread adoption of digital devices and the internet</a:t>
            </a:r>
          </a:p>
          <a:p>
            <a:pPr>
              <a:lnSpc>
                <a:spcPct val="90000"/>
              </a:lnSpc>
            </a:pPr>
            <a:endParaRPr lang="en-US" dirty="0">
              <a:latin typeface="Söhne"/>
            </a:endParaRPr>
          </a:p>
          <a:p>
            <a:pPr>
              <a:lnSpc>
                <a:spcPct val="90000"/>
              </a:lnSpc>
            </a:pPr>
            <a:r>
              <a:rPr lang="en-US" dirty="0">
                <a:latin typeface="Söhne"/>
              </a:rPr>
              <a:t>We have learned many different things from this content such as how to promote the brand and how do campaign through the social media, Instagram stories. Even this is a new content we are able to do our presentation with the help of team work. </a:t>
            </a:r>
          </a:p>
          <a:p>
            <a:pPr>
              <a:lnSpc>
                <a:spcPct val="90000"/>
              </a:lnSpc>
            </a:pPr>
            <a:endParaRPr lang="en-US" dirty="0">
              <a:latin typeface="Söhne"/>
            </a:endParaRPr>
          </a:p>
          <a:p>
            <a:pPr>
              <a:lnSpc>
                <a:spcPct val="90000"/>
              </a:lnSpc>
            </a:pPr>
            <a:r>
              <a:rPr lang="en-US" dirty="0"/>
              <a:t>It is a great challenge to our team . We have learned many new thinking from this content.</a:t>
            </a:r>
            <a:r>
              <a:rPr lang="en-IN" dirty="0"/>
              <a:t> It is a one type of experience we have gained.</a:t>
            </a:r>
            <a:r>
              <a:rPr lang="en-US" b="0" i="0" dirty="0">
                <a:solidFill>
                  <a:srgbClr val="D1D5DB"/>
                </a:solidFill>
                <a:effectLst/>
                <a:latin typeface="Söhne"/>
              </a:rPr>
              <a:t> </a:t>
            </a:r>
            <a:r>
              <a:rPr lang="en-US" b="0" i="0" dirty="0">
                <a:effectLst/>
                <a:latin typeface="Söhne"/>
              </a:rPr>
              <a:t>During this, various challenges can arise that may hinder its successful completion. These challenges can vary depending on the nature and scope of the project, as well as the team and resources involved.</a:t>
            </a:r>
          </a:p>
          <a:p>
            <a:pPr>
              <a:lnSpc>
                <a:spcPct val="90000"/>
              </a:lnSpc>
            </a:pPr>
            <a:endParaRPr lang="en-US" sz="2000" dirty="0"/>
          </a:p>
        </p:txBody>
      </p:sp>
    </p:spTree>
    <p:extLst>
      <p:ext uri="{BB962C8B-B14F-4D97-AF65-F5344CB8AC3E}">
        <p14:creationId xmlns:p14="http://schemas.microsoft.com/office/powerpoint/2010/main" val="103579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B484E5-C340-3201-E951-83DE49FD3839}"/>
              </a:ext>
            </a:extLst>
          </p:cNvPr>
          <p:cNvSpPr txBox="1"/>
          <p:nvPr/>
        </p:nvSpPr>
        <p:spPr>
          <a:xfrm>
            <a:off x="981844" y="2145045"/>
            <a:ext cx="6096000" cy="4524315"/>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chemeClr val="tx1">
                    <a:lumMod val="95000"/>
                  </a:schemeClr>
                </a:solidFill>
                <a:effectLst/>
                <a:latin typeface="Avenir-Next"/>
              </a:rPr>
              <a:t> Flying Machine is India’s iconic denim brand that is currently one of the coolest youth apparel brands in the country</a:t>
            </a:r>
            <a:r>
              <a:rPr lang="en-US" dirty="0">
                <a:solidFill>
                  <a:schemeClr val="tx1">
                    <a:lumMod val="95000"/>
                  </a:schemeClr>
                </a:solidFill>
                <a:latin typeface="Avenir-Next"/>
              </a:rPr>
              <a:t>.</a:t>
            </a:r>
          </a:p>
          <a:p>
            <a:pPr marL="342900" indent="-342900">
              <a:buFont typeface="Wingdings" panose="05000000000000000000" pitchFamily="2" charset="2"/>
              <a:buChar char="Ø"/>
            </a:pPr>
            <a:r>
              <a:rPr lang="en-US" b="0" i="0" dirty="0">
                <a:solidFill>
                  <a:schemeClr val="tx1">
                    <a:lumMod val="95000"/>
                  </a:schemeClr>
                </a:solidFill>
                <a:effectLst/>
                <a:latin typeface="Avenir-Next"/>
              </a:rPr>
              <a:t> The Flying Machine brand is driven to innovate, experiment and push boundaries. Flying Machine India aims to keep up with millennials’ fashion choices and stay on top of the style game, always. </a:t>
            </a:r>
          </a:p>
          <a:p>
            <a:pPr marL="342900" indent="-342900">
              <a:buFont typeface="Wingdings" panose="05000000000000000000" pitchFamily="2" charset="2"/>
              <a:buChar char="Ø"/>
            </a:pPr>
            <a:r>
              <a:rPr lang="en-US" b="0" i="0" dirty="0">
                <a:solidFill>
                  <a:schemeClr val="tx1">
                    <a:lumMod val="95000"/>
                  </a:schemeClr>
                </a:solidFill>
                <a:effectLst/>
                <a:latin typeface="Avenir-Next"/>
              </a:rPr>
              <a:t> Flying Machine brand chooses to be a trendsetter rather than a fad-follower and this attitude is reflected in each and every one of its products.</a:t>
            </a:r>
            <a:endParaRPr lang="en-IN" dirty="0">
              <a:solidFill>
                <a:schemeClr val="tx1">
                  <a:lumMod val="95000"/>
                </a:schemeClr>
              </a:solidFill>
            </a:endParaRPr>
          </a:p>
        </p:txBody>
      </p:sp>
      <p:sp>
        <p:nvSpPr>
          <p:cNvPr id="2" name="TextBox 1">
            <a:extLst>
              <a:ext uri="{FF2B5EF4-FFF2-40B4-BE49-F238E27FC236}">
                <a16:creationId xmlns:a16="http://schemas.microsoft.com/office/drawing/2014/main" id="{72A5D95C-D44E-F08C-285A-5E9B939F4A51}"/>
              </a:ext>
            </a:extLst>
          </p:cNvPr>
          <p:cNvSpPr txBox="1"/>
          <p:nvPr/>
        </p:nvSpPr>
        <p:spPr>
          <a:xfrm>
            <a:off x="5158308" y="1044110"/>
            <a:ext cx="4392488" cy="480131"/>
          </a:xfrm>
          <a:prstGeom prst="rect">
            <a:avLst/>
          </a:prstGeom>
          <a:noFill/>
        </p:spPr>
        <p:txBody>
          <a:bodyPr wrap="square" rtlCol="0">
            <a:spAutoFit/>
          </a:bodyPr>
          <a:lstStyle/>
          <a:p>
            <a:pPr>
              <a:lnSpc>
                <a:spcPct val="90000"/>
              </a:lnSpc>
            </a:pPr>
            <a:r>
              <a:rPr lang="en-IN" sz="2800" dirty="0">
                <a:solidFill>
                  <a:srgbClr val="FFFF00"/>
                </a:solidFill>
              </a:rPr>
              <a:t>flyingmachine.nnnow.com</a:t>
            </a:r>
          </a:p>
        </p:txBody>
      </p:sp>
      <p:pic>
        <p:nvPicPr>
          <p:cNvPr id="6" name="Picture 5">
            <a:extLst>
              <a:ext uri="{FF2B5EF4-FFF2-40B4-BE49-F238E27FC236}">
                <a16:creationId xmlns:a16="http://schemas.microsoft.com/office/drawing/2014/main" id="{FAF45B53-3A1E-B029-FFC8-189C8CCDBE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892" y="188640"/>
            <a:ext cx="3427497" cy="1779662"/>
          </a:xfrm>
          <a:prstGeom prst="rect">
            <a:avLst/>
          </a:prstGeom>
        </p:spPr>
      </p:pic>
    </p:spTree>
    <p:extLst>
      <p:ext uri="{BB962C8B-B14F-4D97-AF65-F5344CB8AC3E}">
        <p14:creationId xmlns:p14="http://schemas.microsoft.com/office/powerpoint/2010/main" val="38420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6CC46-C087-BF64-3BC8-6AA0871135B6}"/>
              </a:ext>
            </a:extLst>
          </p:cNvPr>
          <p:cNvSpPr txBox="1"/>
          <p:nvPr/>
        </p:nvSpPr>
        <p:spPr>
          <a:xfrm>
            <a:off x="3574132" y="2852936"/>
            <a:ext cx="4680520" cy="840230"/>
          </a:xfrm>
          <a:prstGeom prst="rect">
            <a:avLst/>
          </a:prstGeom>
          <a:noFill/>
        </p:spPr>
        <p:txBody>
          <a:bodyPr wrap="square" rtlCol="0">
            <a:spAutoFit/>
          </a:bodyPr>
          <a:lstStyle/>
          <a:p>
            <a:pPr>
              <a:lnSpc>
                <a:spcPct val="90000"/>
              </a:lnSpc>
            </a:pPr>
            <a:r>
              <a:rPr lang="en-US" sz="5400" dirty="0"/>
              <a:t>THANK YOU</a:t>
            </a:r>
            <a:endParaRPr lang="en-IN" sz="5400" dirty="0"/>
          </a:p>
        </p:txBody>
      </p:sp>
    </p:spTree>
    <p:extLst>
      <p:ext uri="{BB962C8B-B14F-4D97-AF65-F5344CB8AC3E}">
        <p14:creationId xmlns:p14="http://schemas.microsoft.com/office/powerpoint/2010/main" val="33357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u="sng" dirty="0">
                <a:solidFill>
                  <a:schemeClr val="accent5">
                    <a:lumMod val="20000"/>
                    <a:lumOff val="80000"/>
                  </a:schemeClr>
                </a:solidFill>
              </a:rPr>
              <a:t>MISSION:</a:t>
            </a:r>
          </a:p>
        </p:txBody>
      </p:sp>
      <p:sp>
        <p:nvSpPr>
          <p:cNvPr id="14" name="Content Placeholder 13"/>
          <p:cNvSpPr>
            <a:spLocks noGrp="1"/>
          </p:cNvSpPr>
          <p:nvPr>
            <p:ph idx="1"/>
          </p:nvPr>
        </p:nvSpPr>
        <p:spPr/>
        <p:txBody>
          <a:bodyPr/>
          <a:lstStyle/>
          <a:p>
            <a:pPr>
              <a:buClr>
                <a:schemeClr val="bg1"/>
              </a:buClr>
              <a:buFont typeface="Wingdings" panose="05000000000000000000" pitchFamily="2" charset="2"/>
              <a:buChar char="q"/>
            </a:pPr>
            <a:r>
              <a:rPr lang="en-US" dirty="0"/>
              <a:t> </a:t>
            </a:r>
            <a:r>
              <a:rPr lang="en-US" sz="2400" b="0" i="0" dirty="0">
                <a:solidFill>
                  <a:schemeClr val="accent2">
                    <a:lumMod val="20000"/>
                    <a:lumOff val="80000"/>
                  </a:schemeClr>
                </a:solidFill>
                <a:effectLst/>
                <a:latin typeface="Roboto" panose="020F0502020204030204" pitchFamily="2" charset="0"/>
              </a:rPr>
              <a:t>Flying Machine’s challenge was to evoke feelings of escapism, heroism and power, and bring out the classic hero in all of us.    </a:t>
            </a:r>
          </a:p>
          <a:p>
            <a:pPr>
              <a:buClr>
                <a:schemeClr val="bg1"/>
              </a:buClr>
              <a:buFont typeface="Wingdings" panose="05000000000000000000" pitchFamily="2" charset="2"/>
              <a:buChar char="q"/>
            </a:pPr>
            <a:r>
              <a:rPr lang="en-US" sz="2400" b="0" i="0" dirty="0">
                <a:solidFill>
                  <a:schemeClr val="accent2">
                    <a:lumMod val="20000"/>
                    <a:lumOff val="80000"/>
                  </a:schemeClr>
                </a:solidFill>
                <a:effectLst/>
                <a:latin typeface="Roboto" panose="02000000000000000000" pitchFamily="2" charset="0"/>
              </a:rPr>
              <a:t>Flying Machine aspired to develop an educating, entertaining and inspiring experience across diverse media.</a:t>
            </a:r>
          </a:p>
          <a:p>
            <a:pPr>
              <a:buClr>
                <a:schemeClr val="bg1"/>
              </a:buClr>
              <a:buFont typeface="Wingdings" panose="05000000000000000000" pitchFamily="2" charset="2"/>
              <a:buChar char="q"/>
            </a:pPr>
            <a:r>
              <a:rPr lang="en-US" sz="2400" dirty="0">
                <a:solidFill>
                  <a:schemeClr val="accent2">
                    <a:lumMod val="20000"/>
                    <a:lumOff val="80000"/>
                  </a:schemeClr>
                </a:solidFill>
              </a:rPr>
              <a:t> </a:t>
            </a:r>
            <a:r>
              <a:rPr lang="en-US" sz="2400" b="0" i="0" dirty="0">
                <a:solidFill>
                  <a:schemeClr val="accent2">
                    <a:lumMod val="20000"/>
                    <a:lumOff val="80000"/>
                  </a:schemeClr>
                </a:solidFill>
                <a:effectLst/>
                <a:latin typeface="Montserrat" panose="020F0502020204030204" pitchFamily="2" charset="0"/>
              </a:rPr>
              <a:t>Flying Machine's mission is to inspire and bring out the best in their customers through their fashionable and sustainable clothing offerings.</a:t>
            </a:r>
          </a:p>
          <a:p>
            <a:pPr>
              <a:buClr>
                <a:schemeClr val="bg1"/>
              </a:buClr>
              <a:buFont typeface="Wingdings" panose="05000000000000000000" pitchFamily="2" charset="2"/>
              <a:buChar char="q"/>
            </a:pPr>
            <a:r>
              <a:rPr lang="en-US" sz="2400" dirty="0">
                <a:solidFill>
                  <a:schemeClr val="accent2">
                    <a:lumMod val="20000"/>
                    <a:lumOff val="80000"/>
                  </a:schemeClr>
                </a:solidFill>
                <a:latin typeface="Montserrat" panose="020F0502020204030204" pitchFamily="2" charset="0"/>
              </a:rPr>
              <a:t> </a:t>
            </a:r>
            <a:r>
              <a:rPr lang="en-US" sz="2400" b="0" i="0" dirty="0">
                <a:solidFill>
                  <a:schemeClr val="accent2">
                    <a:lumMod val="20000"/>
                    <a:lumOff val="80000"/>
                  </a:schemeClr>
                </a:solidFill>
                <a:effectLst/>
                <a:latin typeface="Montserrat" panose="00000500000000000000" pitchFamily="2" charset="0"/>
              </a:rPr>
              <a:t>They also prioritize sustainability and ethical practices in their manufacturing processes to minimize their impact on the environment.</a:t>
            </a:r>
            <a:endParaRPr lang="en-US" sz="2400" dirty="0">
              <a:solidFill>
                <a:schemeClr val="accent2">
                  <a:lumMod val="20000"/>
                  <a:lumOff val="80000"/>
                </a:schemeClr>
              </a:solidFill>
            </a:endParaRPr>
          </a:p>
        </p:txBody>
      </p:sp>
    </p:spTree>
    <p:extLst>
      <p:ext uri="{BB962C8B-B14F-4D97-AF65-F5344CB8AC3E}">
        <p14:creationId xmlns:p14="http://schemas.microsoft.com/office/powerpoint/2010/main" val="179521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5D5C-841D-DB0C-B959-DD23D1745B2B}"/>
              </a:ext>
            </a:extLst>
          </p:cNvPr>
          <p:cNvSpPr>
            <a:spLocks noGrp="1"/>
          </p:cNvSpPr>
          <p:nvPr>
            <p:ph type="title"/>
          </p:nvPr>
        </p:nvSpPr>
        <p:spPr/>
        <p:txBody>
          <a:bodyPr/>
          <a:lstStyle/>
          <a:p>
            <a:r>
              <a:rPr lang="en-US" dirty="0">
                <a:solidFill>
                  <a:schemeClr val="accent1"/>
                </a:solidFill>
              </a:rPr>
              <a:t>Core values</a:t>
            </a:r>
            <a:r>
              <a:rPr lang="en-US" dirty="0"/>
              <a:t>:</a:t>
            </a:r>
            <a:endParaRPr lang="en-IN" dirty="0"/>
          </a:p>
        </p:txBody>
      </p:sp>
      <p:sp>
        <p:nvSpPr>
          <p:cNvPr id="3" name="Content Placeholder 2">
            <a:extLst>
              <a:ext uri="{FF2B5EF4-FFF2-40B4-BE49-F238E27FC236}">
                <a16:creationId xmlns:a16="http://schemas.microsoft.com/office/drawing/2014/main" id="{476FF001-A51C-4FE2-D708-B3CEAEA059A0}"/>
              </a:ext>
            </a:extLst>
          </p:cNvPr>
          <p:cNvSpPr>
            <a:spLocks noGrp="1"/>
          </p:cNvSpPr>
          <p:nvPr>
            <p:ph idx="1"/>
          </p:nvPr>
        </p:nvSpPr>
        <p:spPr/>
        <p:txBody>
          <a:bodyPr>
            <a:normAutofit fontScale="32500" lnSpcReduction="20000"/>
          </a:bodyPr>
          <a:lstStyle/>
          <a:p>
            <a:pPr>
              <a:buClr>
                <a:srgbClr val="00B0F0"/>
              </a:buClr>
              <a:buFont typeface="Wingdings" panose="05000000000000000000" pitchFamily="2" charset="2"/>
              <a:buChar char="v"/>
            </a:pPr>
            <a:r>
              <a:rPr lang="en-US" sz="4500" dirty="0">
                <a:solidFill>
                  <a:srgbClr val="FFFFFF"/>
                </a:solidFill>
                <a:latin typeface="Montserrat" panose="00000500000000000000" pitchFamily="2" charset="0"/>
              </a:rPr>
              <a:t> </a:t>
            </a:r>
            <a:r>
              <a:rPr lang="en-US" sz="4500" b="0" i="0" u="sng" dirty="0">
                <a:solidFill>
                  <a:srgbClr val="FFFFFF"/>
                </a:solidFill>
                <a:effectLst/>
                <a:latin typeface="Montserrat" panose="00000500000000000000" pitchFamily="2" charset="0"/>
              </a:rPr>
              <a:t>Quality</a:t>
            </a:r>
            <a:r>
              <a:rPr lang="en-US" sz="4500" b="0" i="0" dirty="0">
                <a:solidFill>
                  <a:srgbClr val="FFFFFF"/>
                </a:solidFill>
                <a:effectLst/>
                <a:latin typeface="Montserrat" panose="00000500000000000000" pitchFamily="2" charset="0"/>
              </a:rPr>
              <a:t>: Flying Machine places a strong emphasis on delivering high-quality products. They use the finest materials and employ stringent quality control measures to ensure that their garments are durable, comfortable, and long-lasting.</a:t>
            </a:r>
          </a:p>
          <a:p>
            <a:pPr>
              <a:buClr>
                <a:srgbClr val="00B0F0"/>
              </a:buClr>
              <a:buFont typeface="Wingdings" panose="05000000000000000000" pitchFamily="2" charset="2"/>
              <a:buChar char="v"/>
            </a:pPr>
            <a:r>
              <a:rPr lang="en-US" sz="4500" b="0" i="0" u="sng" dirty="0">
                <a:solidFill>
                  <a:srgbClr val="FFFFFF"/>
                </a:solidFill>
                <a:effectLst/>
                <a:latin typeface="Montserrat" panose="00000500000000000000" pitchFamily="2" charset="0"/>
              </a:rPr>
              <a:t>Innovation</a:t>
            </a:r>
            <a:r>
              <a:rPr lang="en-US" sz="4500" b="0" i="0" dirty="0">
                <a:solidFill>
                  <a:srgbClr val="FFFFFF"/>
                </a:solidFill>
                <a:effectLst/>
                <a:latin typeface="Montserrat" panose="00000500000000000000" pitchFamily="2" charset="0"/>
              </a:rPr>
              <a:t>: Flying Machine is committed to continuous innovation in design, materials, and manufacturing processes. They strive to stay ahead of emerging fashion trends and bring unique and creative products to their customers.</a:t>
            </a:r>
          </a:p>
          <a:p>
            <a:pPr>
              <a:buClr>
                <a:srgbClr val="00B0F0"/>
              </a:buClr>
              <a:buFont typeface="Wingdings" panose="05000000000000000000" pitchFamily="2" charset="2"/>
              <a:buChar char="v"/>
            </a:pPr>
            <a:r>
              <a:rPr lang="en-US" sz="4500" b="0" i="0" u="sng" dirty="0">
                <a:solidFill>
                  <a:srgbClr val="FFFFFF"/>
                </a:solidFill>
                <a:effectLst/>
                <a:latin typeface="Montserrat" panose="00000500000000000000" pitchFamily="2" charset="0"/>
              </a:rPr>
              <a:t>Customer-centricity</a:t>
            </a:r>
            <a:r>
              <a:rPr lang="en-US" sz="4500" b="0" i="0" dirty="0">
                <a:solidFill>
                  <a:srgbClr val="FFFFFF"/>
                </a:solidFill>
                <a:effectLst/>
                <a:latin typeface="Montserrat" panose="00000500000000000000" pitchFamily="2" charset="0"/>
              </a:rPr>
              <a:t>: Flying Machine values its customers and places them at the center of everything they do. They focus on providing exceptional customer service, listening to customer feedback, and continuously improving their products and experiences based on customer needs.</a:t>
            </a:r>
          </a:p>
          <a:p>
            <a:pPr>
              <a:buClr>
                <a:srgbClr val="00B0F0"/>
              </a:buClr>
              <a:buFont typeface="Wingdings" panose="05000000000000000000" pitchFamily="2" charset="2"/>
              <a:buChar char="v"/>
            </a:pPr>
            <a:r>
              <a:rPr lang="en-US" sz="4500" b="0" i="0" u="sng" dirty="0">
                <a:solidFill>
                  <a:srgbClr val="FFFFFF"/>
                </a:solidFill>
                <a:effectLst/>
                <a:latin typeface="Montserrat" panose="00000500000000000000" pitchFamily="2" charset="0"/>
              </a:rPr>
              <a:t>Style</a:t>
            </a:r>
            <a:r>
              <a:rPr lang="en-US" sz="4500" b="0" i="0" dirty="0">
                <a:solidFill>
                  <a:srgbClr val="FFFFFF"/>
                </a:solidFill>
                <a:effectLst/>
                <a:latin typeface="Montserrat" panose="00000500000000000000" pitchFamily="2" charset="0"/>
              </a:rPr>
              <a:t>: Flying Machine is dedicated to creating fashionable and trendy clothing that reflects individual style and self-expression. They aim to empower their customers to look and feel their best, offering fashion-forward designs that cater to diverse tastes and preferences.</a:t>
            </a:r>
          </a:p>
          <a:p>
            <a:pPr>
              <a:buClr>
                <a:srgbClr val="00B0F0"/>
              </a:buClr>
              <a:buFont typeface="Wingdings" panose="05000000000000000000" pitchFamily="2" charset="2"/>
              <a:buChar char="v"/>
            </a:pPr>
            <a:r>
              <a:rPr lang="en-US" sz="4500" b="0" i="0" u="sng" dirty="0">
                <a:solidFill>
                  <a:srgbClr val="FFFFFF"/>
                </a:solidFill>
                <a:effectLst/>
                <a:latin typeface="Montserrat" panose="00000500000000000000" pitchFamily="2" charset="0"/>
              </a:rPr>
              <a:t>Sustainability</a:t>
            </a:r>
            <a:r>
              <a:rPr lang="en-US" sz="4500" b="0" i="0" dirty="0">
                <a:solidFill>
                  <a:srgbClr val="FFFFFF"/>
                </a:solidFill>
                <a:effectLst/>
                <a:latin typeface="Montserrat" panose="00000500000000000000" pitchFamily="2" charset="0"/>
              </a:rPr>
              <a:t>: Flying Machine is dedicated to reducing their environmental impact and promoting sustainability. They prioritize responsible sourcing of materials, promote recycling and waste reduction, and strive to minimize water and energy consumption in their manufacturing processes.</a:t>
            </a:r>
          </a:p>
          <a:p>
            <a:pPr>
              <a:buClr>
                <a:srgbClr val="00B0F0"/>
              </a:buClr>
              <a:buFont typeface="Wingdings" panose="05000000000000000000" pitchFamily="2" charset="2"/>
              <a:buChar char="v"/>
            </a:pPr>
            <a:endParaRPr lang="en-US" sz="4500" b="0" i="0" dirty="0">
              <a:solidFill>
                <a:srgbClr val="FFFFFF"/>
              </a:solidFill>
              <a:effectLst/>
              <a:latin typeface="Montserrat" panose="00000500000000000000" pitchFamily="2" charset="0"/>
            </a:endParaRPr>
          </a:p>
          <a:p>
            <a:pPr marL="0" indent="0">
              <a:buNone/>
            </a:pPr>
            <a:br>
              <a:rPr lang="en-US" sz="1600" dirty="0"/>
            </a:br>
            <a:endParaRPr lang="en-US" sz="1600" b="0" i="0" dirty="0">
              <a:solidFill>
                <a:srgbClr val="FFFFFF"/>
              </a:solidFill>
              <a:effectLst/>
              <a:latin typeface="Montserrat" panose="00000500000000000000" pitchFamily="2" charset="0"/>
            </a:endParaRPr>
          </a:p>
          <a:p>
            <a:pPr marL="0" indent="0" algn="l">
              <a:buNone/>
            </a:pPr>
            <a:r>
              <a:rPr lang="en-US" sz="1800" dirty="0">
                <a:solidFill>
                  <a:srgbClr val="FFFFFF"/>
                </a:solidFill>
                <a:latin typeface="Montserrat" panose="00000500000000000000" pitchFamily="2" charset="0"/>
              </a:rPr>
              <a:t>   </a:t>
            </a:r>
            <a:endParaRPr lang="en-US" b="0" i="0" dirty="0">
              <a:solidFill>
                <a:srgbClr val="FFFFFF"/>
              </a:solidFill>
              <a:effectLst/>
              <a:latin typeface="Montserrat" panose="00000500000000000000" pitchFamily="2" charset="0"/>
            </a:endParaRPr>
          </a:p>
        </p:txBody>
      </p:sp>
    </p:spTree>
    <p:extLst>
      <p:ext uri="{BB962C8B-B14F-4D97-AF65-F5344CB8AC3E}">
        <p14:creationId xmlns:p14="http://schemas.microsoft.com/office/powerpoint/2010/main" val="179384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3EFF-64E4-72C7-32CE-892456CD79DC}"/>
              </a:ext>
            </a:extLst>
          </p:cNvPr>
          <p:cNvSpPr>
            <a:spLocks noGrp="1"/>
          </p:cNvSpPr>
          <p:nvPr>
            <p:ph type="title"/>
          </p:nvPr>
        </p:nvSpPr>
        <p:spPr/>
        <p:txBody>
          <a:bodyPr/>
          <a:lstStyle/>
          <a:p>
            <a:r>
              <a:rPr lang="en-US" sz="2400" dirty="0">
                <a:solidFill>
                  <a:schemeClr val="bg2">
                    <a:lumMod val="20000"/>
                    <a:lumOff val="80000"/>
                  </a:schemeClr>
                </a:solidFill>
              </a:rPr>
              <a:t>Unique selling point</a:t>
            </a:r>
            <a:r>
              <a:rPr lang="en-US" dirty="0"/>
              <a:t>:</a:t>
            </a:r>
            <a:endParaRPr lang="en-IN" dirty="0"/>
          </a:p>
        </p:txBody>
      </p:sp>
      <p:sp>
        <p:nvSpPr>
          <p:cNvPr id="3" name="Content Placeholder 2">
            <a:extLst>
              <a:ext uri="{FF2B5EF4-FFF2-40B4-BE49-F238E27FC236}">
                <a16:creationId xmlns:a16="http://schemas.microsoft.com/office/drawing/2014/main" id="{E7616310-5E00-4D48-CB74-35FEFE013FBB}"/>
              </a:ext>
            </a:extLst>
          </p:cNvPr>
          <p:cNvSpPr>
            <a:spLocks noGrp="1"/>
          </p:cNvSpPr>
          <p:nvPr>
            <p:ph idx="1"/>
          </p:nvPr>
        </p:nvSpPr>
        <p:spPr/>
        <p:txBody>
          <a:bodyPr>
            <a:normAutofit/>
          </a:bodyPr>
          <a:lstStyle/>
          <a:p>
            <a:pPr>
              <a:buFont typeface="Wingdings" panose="05000000000000000000" pitchFamily="2" charset="2"/>
              <a:buChar char="Ø"/>
            </a:pPr>
            <a:r>
              <a:rPr lang="en-US" dirty="0"/>
              <a:t> </a:t>
            </a:r>
            <a:r>
              <a:rPr lang="en-US" sz="1600" dirty="0"/>
              <a:t>USP also called a unique selling proposition, is a marketing statement </a:t>
            </a:r>
            <a:r>
              <a:rPr lang="en-US" sz="1600" dirty="0" err="1"/>
              <a:t>statement</a:t>
            </a:r>
            <a:r>
              <a:rPr lang="en-US" sz="1600" dirty="0"/>
              <a:t> that differentiates a product or brand from its competitors.</a:t>
            </a:r>
          </a:p>
          <a:p>
            <a:pPr>
              <a:buFont typeface="Wingdings" panose="05000000000000000000" pitchFamily="2" charset="2"/>
              <a:buChar char="Ø"/>
            </a:pPr>
            <a:r>
              <a:rPr lang="en-US" sz="1600" dirty="0">
                <a:solidFill>
                  <a:srgbClr val="FFFFFF"/>
                </a:solidFill>
                <a:latin typeface="Montserrat" panose="00000500000000000000" pitchFamily="2" charset="0"/>
              </a:rPr>
              <a:t>T</a:t>
            </a:r>
            <a:r>
              <a:rPr lang="en-US" sz="1600" b="0" i="0" dirty="0">
                <a:solidFill>
                  <a:srgbClr val="FFFFFF"/>
                </a:solidFill>
                <a:effectLst/>
                <a:latin typeface="Montserrat" panose="00000500000000000000" pitchFamily="2" charset="0"/>
              </a:rPr>
              <a:t>he unique selling point (USP) of Flying Machine lies in its combination of style, quality, and affordability. Here are some key aspects that sets Flying Machine apart from its competitors.</a:t>
            </a:r>
          </a:p>
          <a:p>
            <a:pPr marL="0" indent="0">
              <a:buNone/>
            </a:pPr>
            <a:r>
              <a:rPr lang="en-US" sz="2400" i="1" u="sng" dirty="0">
                <a:solidFill>
                  <a:schemeClr val="bg2">
                    <a:lumMod val="20000"/>
                    <a:lumOff val="80000"/>
                  </a:schemeClr>
                </a:solidFill>
                <a:latin typeface="Montserrat" panose="00000500000000000000" pitchFamily="2" charset="0"/>
              </a:rPr>
              <a:t> </a:t>
            </a:r>
            <a:r>
              <a:rPr lang="en-US" sz="2400" i="1" u="sng" dirty="0">
                <a:solidFill>
                  <a:schemeClr val="bg2">
                    <a:lumMod val="20000"/>
                    <a:lumOff val="80000"/>
                  </a:schemeClr>
                </a:solidFill>
                <a:latin typeface="Modern No. 20" panose="02070704070505020303" pitchFamily="18" charset="0"/>
              </a:rPr>
              <a:t>BRAND MESSAGING</a:t>
            </a:r>
            <a:r>
              <a:rPr lang="en-US" sz="2400" i="1" u="sng" dirty="0">
                <a:solidFill>
                  <a:schemeClr val="bg2">
                    <a:lumMod val="20000"/>
                    <a:lumOff val="80000"/>
                  </a:schemeClr>
                </a:solidFill>
                <a:latin typeface="Montserrat" panose="00000500000000000000" pitchFamily="2" charset="0"/>
              </a:rPr>
              <a:t>:</a:t>
            </a:r>
          </a:p>
          <a:p>
            <a:pPr algn="l">
              <a:buFont typeface="+mj-lt"/>
              <a:buAutoNum type="arabicPeriod"/>
            </a:pPr>
            <a:r>
              <a:rPr lang="en-US" sz="1200" b="0" i="0" dirty="0">
                <a:solidFill>
                  <a:srgbClr val="FFFFFF"/>
                </a:solidFill>
                <a:effectLst/>
                <a:latin typeface="Montserrat" panose="00000500000000000000" pitchFamily="2" charset="0"/>
              </a:rPr>
              <a:t>Flying Machine encourages individuals to embrace their uniqueness and express themselves through their clothing choices. They believe that fashion is a powerful form of self-expression and offer a range of trendy and stylish options for customers to create their own distinctive style.</a:t>
            </a:r>
          </a:p>
          <a:p>
            <a:pPr algn="l">
              <a:buFont typeface="+mj-lt"/>
              <a:buAutoNum type="arabicPeriod"/>
            </a:pPr>
            <a:r>
              <a:rPr lang="en-US" sz="1200" b="0" i="0" dirty="0">
                <a:solidFill>
                  <a:srgbClr val="FFFFFF"/>
                </a:solidFill>
                <a:effectLst/>
                <a:latin typeface="Montserrat" panose="00000500000000000000" pitchFamily="2" charset="0"/>
              </a:rPr>
              <a:t> Flying Machine positions itself as a brand that sets trends rather than follows them. They strive to stay ahead of the fashion curve by offering innovative and fashion-forward designs that appeal to those who seek to be at the of style.</a:t>
            </a:r>
          </a:p>
          <a:p>
            <a:pPr marL="0" indent="0" algn="l">
              <a:buNone/>
            </a:pPr>
            <a:r>
              <a:rPr lang="en-US" sz="2400" b="0" i="0" u="sng" dirty="0">
                <a:solidFill>
                  <a:schemeClr val="bg2">
                    <a:lumMod val="20000"/>
                    <a:lumOff val="80000"/>
                  </a:schemeClr>
                </a:solidFill>
                <a:effectLst/>
                <a:latin typeface="Montserrat" panose="00000500000000000000" pitchFamily="2" charset="0"/>
              </a:rPr>
              <a:t>TAGLINE:</a:t>
            </a:r>
          </a:p>
          <a:p>
            <a:r>
              <a:rPr lang="en-US" sz="1600" b="0" i="0" dirty="0">
                <a:solidFill>
                  <a:srgbClr val="FFFFFF"/>
                </a:solidFill>
                <a:effectLst/>
                <a:latin typeface="Montserrat" panose="00000500000000000000" pitchFamily="2" charset="0"/>
              </a:rPr>
              <a:t> </a:t>
            </a:r>
            <a:r>
              <a:rPr lang="en-US" sz="1600" b="0" dirty="0">
                <a:solidFill>
                  <a:srgbClr val="FFFFFF"/>
                </a:solidFill>
                <a:effectLst/>
              </a:rPr>
              <a:t>The tagline of Flying Machine is "Born to Fly."</a:t>
            </a:r>
            <a:br>
              <a:rPr lang="en-US" sz="1600" dirty="0">
                <a:effectLst/>
              </a:rPr>
            </a:br>
            <a:endParaRPr lang="en-US" sz="2400" b="0" i="0" u="sng" dirty="0">
              <a:solidFill>
                <a:schemeClr val="bg2">
                  <a:lumMod val="20000"/>
                  <a:lumOff val="80000"/>
                </a:schemeClr>
              </a:solidFill>
              <a:effectLst/>
              <a:latin typeface="Montserrat" panose="00000500000000000000" pitchFamily="2" charset="0"/>
            </a:endParaRPr>
          </a:p>
        </p:txBody>
      </p:sp>
    </p:spTree>
    <p:extLst>
      <p:ext uri="{BB962C8B-B14F-4D97-AF65-F5344CB8AC3E}">
        <p14:creationId xmlns:p14="http://schemas.microsoft.com/office/powerpoint/2010/main" val="139807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86E0-7A07-4913-6928-BA2A8FCA3F00}"/>
              </a:ext>
            </a:extLst>
          </p:cNvPr>
          <p:cNvSpPr>
            <a:spLocks noGrp="1"/>
          </p:cNvSpPr>
          <p:nvPr>
            <p:ph type="title"/>
          </p:nvPr>
        </p:nvSpPr>
        <p:spPr/>
        <p:txBody>
          <a:bodyPr/>
          <a:lstStyle/>
          <a:p>
            <a:r>
              <a:rPr lang="en-US" u="sng" dirty="0"/>
              <a:t>         COMPETITORS:</a:t>
            </a:r>
            <a:endParaRPr lang="en-IN" u="sng" dirty="0"/>
          </a:p>
        </p:txBody>
      </p:sp>
      <p:pic>
        <p:nvPicPr>
          <p:cNvPr id="5" name="Content Placeholder 4">
            <a:extLst>
              <a:ext uri="{FF2B5EF4-FFF2-40B4-BE49-F238E27FC236}">
                <a16:creationId xmlns:a16="http://schemas.microsoft.com/office/drawing/2014/main" id="{5CF1AC99-FC07-6024-E864-80FED4054E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20" t="8054" r="12100" b="-685"/>
          <a:stretch/>
        </p:blipFill>
        <p:spPr>
          <a:xfrm>
            <a:off x="7318548" y="2204864"/>
            <a:ext cx="3456384" cy="2736304"/>
          </a:xfrm>
        </p:spPr>
      </p:pic>
      <p:sp>
        <p:nvSpPr>
          <p:cNvPr id="7" name="TextBox 6">
            <a:extLst>
              <a:ext uri="{FF2B5EF4-FFF2-40B4-BE49-F238E27FC236}">
                <a16:creationId xmlns:a16="http://schemas.microsoft.com/office/drawing/2014/main" id="{268E377A-374E-67CA-D036-0C6A671C4F84}"/>
              </a:ext>
            </a:extLst>
          </p:cNvPr>
          <p:cNvSpPr txBox="1"/>
          <p:nvPr/>
        </p:nvSpPr>
        <p:spPr>
          <a:xfrm>
            <a:off x="1307952" y="4108916"/>
            <a:ext cx="6094674" cy="2308324"/>
          </a:xfrm>
          <a:prstGeom prst="rect">
            <a:avLst/>
          </a:prstGeom>
          <a:noFill/>
        </p:spPr>
        <p:txBody>
          <a:bodyPr wrap="square">
            <a:spAutoFit/>
          </a:bodyPr>
          <a:lstStyle/>
          <a:p>
            <a:r>
              <a:rPr lang="en-IN" dirty="0"/>
              <a:t>Also, from the price point, Flying machine has been giving its competitors such as Wrangler, </a:t>
            </a:r>
            <a:r>
              <a:rPr lang="en-IN" dirty="0" err="1"/>
              <a:t>Spykar</a:t>
            </a:r>
            <a:r>
              <a:rPr lang="en-IN" dirty="0"/>
              <a:t>, </a:t>
            </a:r>
            <a:r>
              <a:rPr lang="en-IN" dirty="0" err="1"/>
              <a:t>Levis</a:t>
            </a:r>
            <a:r>
              <a:rPr lang="en-IN" dirty="0"/>
              <a:t>, &amp; Pepe Jeans a run for their money. Skinny jeans, ripped or distressed jeans, mom fit, boyfriend jeans, straight fit, super skinny fit. </a:t>
            </a:r>
          </a:p>
        </p:txBody>
      </p:sp>
      <p:sp>
        <p:nvSpPr>
          <p:cNvPr id="9" name="TextBox 8">
            <a:extLst>
              <a:ext uri="{FF2B5EF4-FFF2-40B4-BE49-F238E27FC236}">
                <a16:creationId xmlns:a16="http://schemas.microsoft.com/office/drawing/2014/main" id="{AABB41C6-518A-6EDF-BA5F-FC3843AA8805}"/>
              </a:ext>
            </a:extLst>
          </p:cNvPr>
          <p:cNvSpPr txBox="1"/>
          <p:nvPr/>
        </p:nvSpPr>
        <p:spPr>
          <a:xfrm>
            <a:off x="1307952" y="1594922"/>
            <a:ext cx="6094674" cy="2677656"/>
          </a:xfrm>
          <a:prstGeom prst="rect">
            <a:avLst/>
          </a:prstGeom>
          <a:noFill/>
        </p:spPr>
        <p:txBody>
          <a:bodyPr wrap="square">
            <a:spAutoFit/>
          </a:bodyPr>
          <a:lstStyle/>
          <a:p>
            <a:r>
              <a:rPr lang="en-IN" dirty="0"/>
              <a:t>Flying Machine--(Vote 4.81%)-Flying Machine range of apparel reflects the future of Indian Youth fashion that believes in bringing real time international fashion to Indian audience. The brand with its contemporary styling focuses on the trends and fads of the season. </a:t>
            </a:r>
          </a:p>
        </p:txBody>
      </p:sp>
    </p:spTree>
    <p:extLst>
      <p:ext uri="{BB962C8B-B14F-4D97-AF65-F5344CB8AC3E}">
        <p14:creationId xmlns:p14="http://schemas.microsoft.com/office/powerpoint/2010/main" val="112942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6DAB3-A446-5BB0-BB2C-88C004CD6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2584390"/>
            <a:ext cx="2381250" cy="1228725"/>
          </a:xfrm>
          <a:prstGeom prst="rect">
            <a:avLst/>
          </a:prstGeom>
        </p:spPr>
      </p:pic>
      <p:sp>
        <p:nvSpPr>
          <p:cNvPr id="5" name="TextBox 4">
            <a:extLst>
              <a:ext uri="{FF2B5EF4-FFF2-40B4-BE49-F238E27FC236}">
                <a16:creationId xmlns:a16="http://schemas.microsoft.com/office/drawing/2014/main" id="{B111F179-416E-A331-1E6E-98C64B6EA042}"/>
              </a:ext>
            </a:extLst>
          </p:cNvPr>
          <p:cNvSpPr txBox="1"/>
          <p:nvPr/>
        </p:nvSpPr>
        <p:spPr>
          <a:xfrm>
            <a:off x="3718148" y="58846"/>
            <a:ext cx="6094674" cy="6370975"/>
          </a:xfrm>
          <a:prstGeom prst="rect">
            <a:avLst/>
          </a:prstGeom>
          <a:noFill/>
        </p:spPr>
        <p:txBody>
          <a:bodyPr wrap="square">
            <a:spAutoFit/>
          </a:bodyPr>
          <a:lstStyle/>
          <a:p>
            <a:r>
              <a:rPr lang="en-IN" dirty="0"/>
              <a:t>Levi’s- (vote - 49.76%) Levi Strauss and Company (LS&amp;CO) is a privately held clothing company known worldwide for its Levi’s brand of denim jeans. It was founded in 1853 when Levi Strauss came from </a:t>
            </a:r>
            <a:r>
              <a:rPr lang="en-IN" dirty="0" err="1"/>
              <a:t>Buttenheim</a:t>
            </a:r>
            <a:r>
              <a:rPr lang="en-IN" dirty="0"/>
              <a:t>, Franconia to San Francisco, California to open a west coast branch of his brothers’ New York dry goods business. It is one of the most leading denim brands and can be considered to be he best as the youth of India is crazy about the best fits and affordable prices of Levi’s. Jeans and Levi's are synonymous over the world. A privately owned apparel firm called Levi Strauss and Company (LS&amp;CO) is well-known throughout the world for its Levi's brand of denim jeans.</a:t>
            </a:r>
          </a:p>
          <a:p>
            <a:r>
              <a:rPr lang="en-IN" dirty="0"/>
              <a:t>WEBSITE: </a:t>
            </a:r>
            <a:r>
              <a:rPr lang="en-IN" dirty="0">
                <a:solidFill>
                  <a:srgbClr val="FFC000"/>
                </a:solidFill>
              </a:rPr>
              <a:t>https://www.levi.in/</a:t>
            </a:r>
          </a:p>
        </p:txBody>
      </p:sp>
    </p:spTree>
    <p:extLst>
      <p:ext uri="{BB962C8B-B14F-4D97-AF65-F5344CB8AC3E}">
        <p14:creationId xmlns:p14="http://schemas.microsoft.com/office/powerpoint/2010/main" val="349092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DFCE9-2C93-74A6-28FE-F83925A0F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2348880"/>
            <a:ext cx="2895600" cy="1428750"/>
          </a:xfrm>
          <a:prstGeom prst="rect">
            <a:avLst/>
          </a:prstGeom>
        </p:spPr>
      </p:pic>
      <p:sp>
        <p:nvSpPr>
          <p:cNvPr id="5" name="TextBox 4">
            <a:extLst>
              <a:ext uri="{FF2B5EF4-FFF2-40B4-BE49-F238E27FC236}">
                <a16:creationId xmlns:a16="http://schemas.microsoft.com/office/drawing/2014/main" id="{5D89C917-0DAB-02AF-BE22-45EF9F93FEE7}"/>
              </a:ext>
            </a:extLst>
          </p:cNvPr>
          <p:cNvSpPr txBox="1"/>
          <p:nvPr/>
        </p:nvSpPr>
        <p:spPr>
          <a:xfrm>
            <a:off x="4078188" y="188640"/>
            <a:ext cx="6094674" cy="6370975"/>
          </a:xfrm>
          <a:prstGeom prst="rect">
            <a:avLst/>
          </a:prstGeom>
          <a:noFill/>
        </p:spPr>
        <p:txBody>
          <a:bodyPr wrap="square">
            <a:spAutoFit/>
          </a:bodyPr>
          <a:lstStyle/>
          <a:p>
            <a:r>
              <a:rPr lang="en-IN" dirty="0"/>
              <a:t>Pepe Jeans London-(Vote 7.69%)- The year is 1973, David Bowie has just released Ziggy Stardust &amp; The Spiders From Mars, ´</a:t>
            </a:r>
            <a:r>
              <a:rPr lang="en-IN" dirty="0" err="1"/>
              <a:t>Slades</a:t>
            </a:r>
            <a:r>
              <a:rPr lang="en-IN" dirty="0"/>
              <a:t> Cum On Feel The </a:t>
            </a:r>
            <a:r>
              <a:rPr lang="en-IN" dirty="0" err="1"/>
              <a:t>Noize´was</a:t>
            </a:r>
            <a:r>
              <a:rPr lang="en-IN" dirty="0"/>
              <a:t> blaring out on stereos everywhere, Marlon Brando refuses to accept his Oscar as a protest against the plight of native </a:t>
            </a:r>
            <a:r>
              <a:rPr lang="en-IN" dirty="0" err="1"/>
              <a:t>american</a:t>
            </a:r>
            <a:r>
              <a:rPr lang="en-IN" dirty="0"/>
              <a:t> </a:t>
            </a:r>
            <a:r>
              <a:rPr lang="en-IN" dirty="0" err="1"/>
              <a:t>indians</a:t>
            </a:r>
            <a:r>
              <a:rPr lang="en-IN" dirty="0"/>
              <a:t>, Mean Streets, Live And Let Die, Paper Moon and. By 1980 Pepe Jeans London was rivalling all of the big US brands for No.1 spot in the market place, becoming the UKs most </a:t>
            </a:r>
            <a:r>
              <a:rPr lang="en-IN" dirty="0" err="1"/>
              <a:t>succesful</a:t>
            </a:r>
            <a:r>
              <a:rPr lang="en-IN" dirty="0"/>
              <a:t> jeans brand ever. Over the last 35 years Pepe has continued with maverick photographers, directors and talent and has had the pleasure of watching some of them grow into who they are today. </a:t>
            </a:r>
          </a:p>
          <a:p>
            <a:r>
              <a:rPr lang="en-IN" dirty="0"/>
              <a:t>WEBSITE: </a:t>
            </a:r>
            <a:r>
              <a:rPr lang="en-IN" dirty="0">
                <a:solidFill>
                  <a:srgbClr val="FFC000"/>
                </a:solidFill>
              </a:rPr>
              <a:t>https://www.pepejeans.in/</a:t>
            </a:r>
          </a:p>
        </p:txBody>
      </p:sp>
    </p:spTree>
    <p:extLst>
      <p:ext uri="{BB962C8B-B14F-4D97-AF65-F5344CB8AC3E}">
        <p14:creationId xmlns:p14="http://schemas.microsoft.com/office/powerpoint/2010/main" val="367552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Radial 16x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TF02804895.potx" id="{50B211C3-0308-4A23-B662-EA2AE6F4DF70}" vid="{1581190B-70AB-4E5E-B6DA-D42AF0078983}"/>
    </a:ext>
  </a:extLst>
</a:theme>
</file>

<file path=ppt/theme/theme2.xml><?xml version="1.0" encoding="utf-8"?>
<a:theme xmlns:a="http://schemas.openxmlformats.org/drawingml/2006/main" name="Office Them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Red radial lines presentation (widescreen)</Template>
  <TotalTime>900</TotalTime>
  <Words>1897</Words>
  <Application>Microsoft Office PowerPoint</Application>
  <PresentationFormat>Custom</PresentationFormat>
  <Paragraphs>113</Paragraphs>
  <Slides>30</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Avenir-Next</vt:lpstr>
      <vt:lpstr>Cambria</vt:lpstr>
      <vt:lpstr>Modern No. 20</vt:lpstr>
      <vt:lpstr>Montserrat</vt:lpstr>
      <vt:lpstr>Roboto</vt:lpstr>
      <vt:lpstr>Söhne</vt:lpstr>
      <vt:lpstr>Wingdings</vt:lpstr>
      <vt:lpstr>Red Radial 16x9</vt:lpstr>
      <vt:lpstr>Comprehensive digital marketing project work</vt:lpstr>
      <vt:lpstr>Part 1: brand study, competitor analysis &amp; buyer’s/Audience’s prsona</vt:lpstr>
      <vt:lpstr>PowerPoint Presentation</vt:lpstr>
      <vt:lpstr>MISSION:</vt:lpstr>
      <vt:lpstr>Core values:</vt:lpstr>
      <vt:lpstr>Unique selling point:</vt:lpstr>
      <vt:lpstr>         COMPETITORS:</vt:lpstr>
      <vt:lpstr>PowerPoint Presentation</vt:lpstr>
      <vt:lpstr>PowerPoint Presentation</vt:lpstr>
      <vt:lpstr>PowerPoint Presentation</vt:lpstr>
      <vt:lpstr>BUYERS PERSONA:</vt:lpstr>
      <vt:lpstr>PowerPoint Presentation</vt:lpstr>
      <vt:lpstr>PART 2: SEO &amp; KEYWORD RESEARCH</vt:lpstr>
      <vt:lpstr>PowerPoint Presentation</vt:lpstr>
      <vt:lpstr>KEYWORD RESEARCH:</vt:lpstr>
      <vt:lpstr>PowerPoint Presentation</vt:lpstr>
      <vt:lpstr>PowerPoint Presentation</vt:lpstr>
      <vt:lpstr>PowerPoint Presentation</vt:lpstr>
      <vt:lpstr>Part 4: Content Creation and Curation (Post creations, Designs/Video Editing, Ad Campaigns over Social Media and Email Ideation and CreatioN) </vt:lpstr>
      <vt:lpstr>PowerPoint Presentation</vt:lpstr>
      <vt:lpstr>FORMAT 1: BLOG ARTICLE</vt:lpstr>
      <vt:lpstr>FORMAT 2:VIDEO</vt:lpstr>
      <vt:lpstr>FORMAT 3:CREATIVE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Suhashini gurturthi</dc:creator>
  <cp:lastModifiedBy>Suhashini gurturthi</cp:lastModifiedBy>
  <cp:revision>34</cp:revision>
  <dcterms:created xsi:type="dcterms:W3CDTF">2023-07-25T07:19:53Z</dcterms:created>
  <dcterms:modified xsi:type="dcterms:W3CDTF">2023-07-30T11:47:24Z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